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65" r:id="rId1"/>
  </p:sldMasterIdLst>
  <p:notesMasterIdLst>
    <p:notesMasterId r:id="rId21"/>
  </p:notesMasterIdLst>
  <p:sldIdLst>
    <p:sldId id="256" r:id="rId2"/>
    <p:sldId id="328" r:id="rId3"/>
    <p:sldId id="327" r:id="rId4"/>
    <p:sldId id="326" r:id="rId5"/>
    <p:sldId id="341" r:id="rId6"/>
    <p:sldId id="359" r:id="rId7"/>
    <p:sldId id="339" r:id="rId8"/>
    <p:sldId id="342" r:id="rId9"/>
    <p:sldId id="355" r:id="rId10"/>
    <p:sldId id="356" r:id="rId11"/>
    <p:sldId id="361" r:id="rId12"/>
    <p:sldId id="349" r:id="rId13"/>
    <p:sldId id="346" r:id="rId14"/>
    <p:sldId id="357" r:id="rId15"/>
    <p:sldId id="358" r:id="rId16"/>
    <p:sldId id="337" r:id="rId17"/>
    <p:sldId id="360" r:id="rId18"/>
    <p:sldId id="350" r:id="rId19"/>
    <p:sldId id="351" r:id="rId20"/>
  </p:sldIdLst>
  <p:sldSz cx="10080625" cy="7559675"/>
  <p:notesSz cx="7772400" cy="10058400"/>
  <p:defaultTextStyle>
    <a:defPPr>
      <a:defRPr lang="en-GB"/>
    </a:defPPr>
    <a:lvl1pPr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+mn-ea"/>
        <a:cs typeface="DejaVu Sans" charset="0"/>
      </a:defRPr>
    </a:lvl1pPr>
    <a:lvl2pPr marL="742950" indent="-285750"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+mn-ea"/>
        <a:cs typeface="DejaVu Sans" charset="0"/>
      </a:defRPr>
    </a:lvl2pPr>
    <a:lvl3pPr marL="1143000" indent="-228600"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+mn-ea"/>
        <a:cs typeface="DejaVu Sans" charset="0"/>
      </a:defRPr>
    </a:lvl3pPr>
    <a:lvl4pPr marL="1600200" indent="-228600"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+mn-ea"/>
        <a:cs typeface="DejaVu Sans" charset="0"/>
      </a:defRPr>
    </a:lvl4pPr>
    <a:lvl5pPr marL="2057400" indent="-228600"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+mn-ea"/>
        <a:cs typeface="DejaVu Sans" charset="0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DejaVu Sans" charset="0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DejaVu Sans" charset="0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DejaVu Sans" charset="0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DejaVu Sans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3399"/>
    <a:srgbClr val="FF9999"/>
    <a:srgbClr val="679E2A"/>
    <a:srgbClr val="FFFF00"/>
    <a:srgbClr val="FFFF99"/>
    <a:srgbClr val="FFCC00"/>
    <a:srgbClr val="FF9933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2957" autoAdjust="0"/>
    <p:restoredTop sz="85000" autoAdjust="0"/>
  </p:normalViewPr>
  <p:slideViewPr>
    <p:cSldViewPr>
      <p:cViewPr varScale="1">
        <p:scale>
          <a:sx n="60" d="100"/>
          <a:sy n="60" d="100"/>
        </p:scale>
        <p:origin x="-1350" y="-9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#2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CB74625-7106-440B-964A-409DDF84CADA}" type="doc">
      <dgm:prSet loTypeId="urn:microsoft.com/office/officeart/2005/8/layout/vList2" loCatId="list" qsTypeId="urn:microsoft.com/office/officeart/2005/8/quickstyle/simple3" qsCatId="simple" csTypeId="urn:microsoft.com/office/officeart/2005/8/colors/colorful1#1" csCatId="colorful" phldr="1"/>
      <dgm:spPr/>
      <dgm:t>
        <a:bodyPr/>
        <a:lstStyle/>
        <a:p>
          <a:endParaRPr lang="en-US"/>
        </a:p>
      </dgm:t>
    </dgm:pt>
    <dgm:pt modelId="{F13F97B8-2C11-485E-B176-D26CE67F3DF8}">
      <dgm:prSet/>
      <dgm:spPr/>
      <dgm:t>
        <a:bodyPr/>
        <a:lstStyle/>
        <a:p>
          <a:pPr rtl="0"/>
          <a:r>
            <a:rPr lang="en-US" b="1" dirty="0" smtClean="0"/>
            <a:t>Drift</a:t>
          </a:r>
          <a:endParaRPr lang="en-US" b="1" dirty="0"/>
        </a:p>
      </dgm:t>
    </dgm:pt>
    <dgm:pt modelId="{03A5267B-D8B3-45CC-8337-5512A9299D23}" type="parTrans" cxnId="{304F3CD5-F56E-4D3B-8333-8BA358996797}">
      <dgm:prSet/>
      <dgm:spPr/>
      <dgm:t>
        <a:bodyPr/>
        <a:lstStyle/>
        <a:p>
          <a:endParaRPr lang="en-US"/>
        </a:p>
      </dgm:t>
    </dgm:pt>
    <dgm:pt modelId="{4376FC9E-16E1-486B-BBC1-425986D83F20}" type="sibTrans" cxnId="{304F3CD5-F56E-4D3B-8333-8BA358996797}">
      <dgm:prSet/>
      <dgm:spPr/>
      <dgm:t>
        <a:bodyPr/>
        <a:lstStyle/>
        <a:p>
          <a:endParaRPr lang="en-US"/>
        </a:p>
      </dgm:t>
    </dgm:pt>
    <dgm:pt modelId="{100870C9-371B-4090-AA0B-0E52E891D2B0}" type="pres">
      <dgm:prSet presAssocID="{5CB74625-7106-440B-964A-409DDF84CAD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4C5484A-13B0-4E96-BD20-4F987E30CC1E}" type="pres">
      <dgm:prSet presAssocID="{F13F97B8-2C11-485E-B176-D26CE67F3DF8}" presName="parentText" presStyleLbl="node1" presStyleIdx="0" presStyleCnt="1" custScaleX="6934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04F3CD5-F56E-4D3B-8333-8BA358996797}" srcId="{5CB74625-7106-440B-964A-409DDF84CADA}" destId="{F13F97B8-2C11-485E-B176-D26CE67F3DF8}" srcOrd="0" destOrd="0" parTransId="{03A5267B-D8B3-45CC-8337-5512A9299D23}" sibTransId="{4376FC9E-16E1-486B-BBC1-425986D83F20}"/>
    <dgm:cxn modelId="{FD8AB5B2-FAFA-47CD-8878-396E9CAE22AD}" type="presOf" srcId="{5CB74625-7106-440B-964A-409DDF84CADA}" destId="{100870C9-371B-4090-AA0B-0E52E891D2B0}" srcOrd="0" destOrd="0" presId="urn:microsoft.com/office/officeart/2005/8/layout/vList2"/>
    <dgm:cxn modelId="{21DD5CDC-C56C-45B4-8AB8-9B46BEBE42E8}" type="presOf" srcId="{F13F97B8-2C11-485E-B176-D26CE67F3DF8}" destId="{94C5484A-13B0-4E96-BD20-4F987E30CC1E}" srcOrd="0" destOrd="0" presId="urn:microsoft.com/office/officeart/2005/8/layout/vList2"/>
    <dgm:cxn modelId="{61181B61-366D-4D7C-B1A2-DB8634262300}" type="presParOf" srcId="{100870C9-371B-4090-AA0B-0E52E891D2B0}" destId="{94C5484A-13B0-4E96-BD20-4F987E30CC1E}" srcOrd="0" destOrd="0" presId="urn:microsoft.com/office/officeart/2005/8/layout/vList2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CB74625-7106-440B-964A-409DDF84CADA}" type="doc">
      <dgm:prSet loTypeId="urn:microsoft.com/office/officeart/2005/8/layout/vList2" loCatId="list" qsTypeId="urn:microsoft.com/office/officeart/2005/8/quickstyle/simple3" qsCatId="simple" csTypeId="urn:microsoft.com/office/officeart/2005/8/colors/colorful1#2" csCatId="colorful" phldr="1"/>
      <dgm:spPr/>
      <dgm:t>
        <a:bodyPr/>
        <a:lstStyle/>
        <a:p>
          <a:endParaRPr lang="en-US"/>
        </a:p>
      </dgm:t>
    </dgm:pt>
    <dgm:pt modelId="{F13F97B8-2C11-485E-B176-D26CE67F3DF8}">
      <dgm:prSet/>
      <dgm:spPr/>
      <dgm:t>
        <a:bodyPr/>
        <a:lstStyle/>
        <a:p>
          <a:pPr rtl="0"/>
          <a:r>
            <a:rPr lang="en-US" b="1" dirty="0" smtClean="0"/>
            <a:t>Drift</a:t>
          </a:r>
          <a:endParaRPr lang="en-US" b="1" dirty="0"/>
        </a:p>
      </dgm:t>
    </dgm:pt>
    <dgm:pt modelId="{03A5267B-D8B3-45CC-8337-5512A9299D23}" type="parTrans" cxnId="{304F3CD5-F56E-4D3B-8333-8BA358996797}">
      <dgm:prSet/>
      <dgm:spPr/>
      <dgm:t>
        <a:bodyPr/>
        <a:lstStyle/>
        <a:p>
          <a:endParaRPr lang="en-US"/>
        </a:p>
      </dgm:t>
    </dgm:pt>
    <dgm:pt modelId="{4376FC9E-16E1-486B-BBC1-425986D83F20}" type="sibTrans" cxnId="{304F3CD5-F56E-4D3B-8333-8BA358996797}">
      <dgm:prSet/>
      <dgm:spPr/>
      <dgm:t>
        <a:bodyPr/>
        <a:lstStyle/>
        <a:p>
          <a:endParaRPr lang="en-US"/>
        </a:p>
      </dgm:t>
    </dgm:pt>
    <dgm:pt modelId="{100870C9-371B-4090-AA0B-0E52E891D2B0}" type="pres">
      <dgm:prSet presAssocID="{5CB74625-7106-440B-964A-409DDF84CAD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4C5484A-13B0-4E96-BD20-4F987E30CC1E}" type="pres">
      <dgm:prSet presAssocID="{F13F97B8-2C11-485E-B176-D26CE67F3DF8}" presName="parentText" presStyleLbl="node1" presStyleIdx="0" presStyleCnt="1" custScaleX="6934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04F3CD5-F56E-4D3B-8333-8BA358996797}" srcId="{5CB74625-7106-440B-964A-409DDF84CADA}" destId="{F13F97B8-2C11-485E-B176-D26CE67F3DF8}" srcOrd="0" destOrd="0" parTransId="{03A5267B-D8B3-45CC-8337-5512A9299D23}" sibTransId="{4376FC9E-16E1-486B-BBC1-425986D83F20}"/>
    <dgm:cxn modelId="{B35161D2-0C6A-45FF-A26C-BD0FE2AA906D}" type="presOf" srcId="{5CB74625-7106-440B-964A-409DDF84CADA}" destId="{100870C9-371B-4090-AA0B-0E52E891D2B0}" srcOrd="0" destOrd="0" presId="urn:microsoft.com/office/officeart/2005/8/layout/vList2"/>
    <dgm:cxn modelId="{F4E23F5E-6E72-48BF-9539-60A8D8EF6F95}" type="presOf" srcId="{F13F97B8-2C11-485E-B176-D26CE67F3DF8}" destId="{94C5484A-13B0-4E96-BD20-4F987E30CC1E}" srcOrd="0" destOrd="0" presId="urn:microsoft.com/office/officeart/2005/8/layout/vList2"/>
    <dgm:cxn modelId="{ECA2042B-110F-44F6-894B-4B4358D17DDE}" type="presParOf" srcId="{100870C9-371B-4090-AA0B-0E52E891D2B0}" destId="{94C5484A-13B0-4E96-BD20-4F987E30CC1E}" srcOrd="0" destOrd="0" presId="urn:microsoft.com/office/officeart/2005/8/layout/vList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7772400" cy="10058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36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6025" cy="37687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sp>
      <p:sp>
        <p:nvSpPr>
          <p:cNvPr id="2051" name="Rectangle 3"/>
          <p:cNvSpPr>
            <a:spLocks noGrp="1" noChangeArrowheads="1"/>
          </p:cNvSpPr>
          <p:nvPr>
            <p:ph type="body"/>
          </p:nvPr>
        </p:nvSpPr>
        <p:spPr bwMode="auto">
          <a:xfrm>
            <a:off x="777875" y="4776788"/>
            <a:ext cx="6215063" cy="45227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370263" cy="5000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latin typeface="Times New Roman" pitchFamily="16" charset="0"/>
              </a:defRPr>
            </a:lvl1pPr>
          </a:lstStyle>
          <a:p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dt"/>
          </p:nvPr>
        </p:nvSpPr>
        <p:spPr bwMode="auto">
          <a:xfrm>
            <a:off x="4398963" y="0"/>
            <a:ext cx="3370262" cy="5000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latin typeface="Times New Roman" pitchFamily="16" charset="0"/>
              </a:defRPr>
            </a:lvl1pPr>
          </a:lstStyle>
          <a:p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0" y="9555163"/>
            <a:ext cx="3370263" cy="5000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latin typeface="Times New Roman" pitchFamily="16" charset="0"/>
              </a:defRPr>
            </a:lvl1pPr>
          </a:lstStyle>
          <a:p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4398963" y="9555163"/>
            <a:ext cx="3370262" cy="5000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latin typeface="Times New Roman" pitchFamily="16" charset="0"/>
              </a:defRPr>
            </a:lvl1pPr>
          </a:lstStyle>
          <a:p>
            <a:fld id="{B9EE7A2A-E24F-49D1-99FA-328D6A42E1C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967565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74B975A9-A2B6-47C5-85AF-0846149BC721}" type="slidenum">
              <a:rPr lang="en-US"/>
              <a:pPr/>
              <a:t>1</a:t>
            </a:fld>
            <a:endParaRPr lang="en-US"/>
          </a:p>
        </p:txBody>
      </p:sp>
      <p:sp>
        <p:nvSpPr>
          <p:cNvPr id="25601" name="Text Box 1"/>
          <p:cNvSpPr txBox="1">
            <a:spLocks noChangeArrowheads="1"/>
          </p:cNvSpPr>
          <p:nvPr/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60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777875" y="4776788"/>
            <a:ext cx="6216650" cy="452596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B9EE7A2A-E24F-49D1-99FA-328D6A42E1CD}" type="slidenum">
              <a:rPr lang="en-US" smtClean="0"/>
              <a:pPr/>
              <a:t>12</a:t>
            </a:fld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B9EE7A2A-E24F-49D1-99FA-328D6A42E1CD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B9EE7A2A-E24F-49D1-99FA-328D6A42E1CD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B9EE7A2A-E24F-49D1-99FA-328D6A42E1CD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B9EE7A2A-E24F-49D1-99FA-328D6A42E1CD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B9EE7A2A-E24F-49D1-99FA-328D6A42E1CD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B9EE7A2A-E24F-49D1-99FA-328D6A42E1CD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B9EE7A2A-E24F-49D1-99FA-328D6A42E1CD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B9EE7A2A-E24F-49D1-99FA-328D6A42E1CD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B9EE7A2A-E24F-49D1-99FA-328D6A42E1CD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B9EE7A2A-E24F-49D1-99FA-328D6A42E1CD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B9EE7A2A-E24F-49D1-99FA-328D6A42E1CD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4951929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B9EE7A2A-E24F-49D1-99FA-328D6A42E1CD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B9EE7A2A-E24F-49D1-99FA-328D6A42E1CD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B9EE7A2A-E24F-49D1-99FA-328D6A42E1CD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ASPLOS-2010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7F6C6-98F3-4552-8E4F-E45557E3D5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ASPLOS-2010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7F6C6-98F3-4552-8E4F-E45557E3D5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10438" y="303213"/>
            <a:ext cx="2266950" cy="64500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4825" y="303213"/>
            <a:ext cx="6653213" cy="64500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ASPLOS-2010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7F6C6-98F3-4552-8E4F-E45557E3D5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1625"/>
            <a:ext cx="9067800" cy="12588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503238" y="1768475"/>
            <a:ext cx="9067800" cy="4986338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503238" y="6886575"/>
            <a:ext cx="2344737" cy="5175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3448050" y="6886575"/>
            <a:ext cx="3192463" cy="5175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ASPLOS-2010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7227888" y="6886575"/>
            <a:ext cx="2344737" cy="5175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0110BFF3-7643-4A87-A2E9-4C90D09C7A4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ASPLOS-2010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7F6C6-98F3-4552-8E4F-E45557E3D54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7312" y="6542087"/>
            <a:ext cx="1295400" cy="97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9" name="Straight Connector 8"/>
          <p:cNvCxnSpPr/>
          <p:nvPr userDrawn="1"/>
        </p:nvCxnSpPr>
        <p:spPr>
          <a:xfrm>
            <a:off x="468312" y="1493837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ASPLOS-2010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7F6C6-98F3-4552-8E4F-E45557E3D5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4825" y="1763713"/>
            <a:ext cx="4459288" cy="4989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6513" y="1763713"/>
            <a:ext cx="4460875" cy="4989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ASPLOS-2010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7F6C6-98F3-4552-8E4F-E45557E3D5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ASPLOS-2010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7F6C6-98F3-4552-8E4F-E45557E3D5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ASPLOS-2010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7F6C6-98F3-4552-8E4F-E45557E3D5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ASPLOS-2010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7F6C6-98F3-4552-8E4F-E45557E3D5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ASPLOS-2010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7F6C6-98F3-4552-8E4F-E45557E3D5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ASPLOS-2010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7F6C6-98F3-4552-8E4F-E45557E3D5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763713"/>
            <a:ext cx="9072563" cy="49895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4825" y="7007225"/>
            <a:ext cx="2351088" cy="401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44875" y="7007225"/>
            <a:ext cx="3190875" cy="401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ASPLOS-2010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24713" y="7007225"/>
            <a:ext cx="2352675" cy="401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77F6C6-98F3-4552-8E4F-E45557E3D54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  <p:sldLayoutId id="2147483677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Data" Target="../diagrams/data1.xml"/><Relationship Id="rId7" Type="http://schemas.openxmlformats.org/officeDocument/2006/relationships/diagramData" Target="../diagrams/data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10" Type="http://schemas.openxmlformats.org/officeDocument/2006/relationships/diagramColors" Target="../diagrams/colors2.xml"/><Relationship Id="rId4" Type="http://schemas.openxmlformats.org/officeDocument/2006/relationships/diagramLayout" Target="../diagrams/layout1.xml"/><Relationship Id="rId9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ext Box 1"/>
          <p:cNvSpPr txBox="1">
            <a:spLocks noChangeArrowheads="1"/>
          </p:cNvSpPr>
          <p:nvPr/>
        </p:nvSpPr>
        <p:spPr bwMode="auto">
          <a:xfrm>
            <a:off x="541337" y="600074"/>
            <a:ext cx="9070975" cy="64563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29880" rIns="0" bIns="0" anchor="ctr"/>
          <a:lstStyle/>
          <a:p>
            <a:pPr algn="ctr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3200" dirty="0">
              <a:solidFill>
                <a:srgbClr val="000000"/>
              </a:solidFill>
            </a:endParaRPr>
          </a:p>
          <a:p>
            <a:pPr algn="ctr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dirty="0" smtClean="0">
              <a:solidFill>
                <a:srgbClr val="000000"/>
              </a:solidFill>
            </a:endParaRPr>
          </a:p>
          <a:p>
            <a:pPr algn="ctr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dirty="0">
              <a:solidFill>
                <a:srgbClr val="000000"/>
              </a:solidFill>
            </a:endParaRPr>
          </a:p>
          <a:p>
            <a:pPr algn="ctr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773112" y="1189037"/>
            <a:ext cx="8569325" cy="1905000"/>
          </a:xfrm>
        </p:spPr>
        <p:txBody>
          <a:bodyPr>
            <a:noAutofit/>
          </a:bodyPr>
          <a:lstStyle/>
          <a:p>
            <a:r>
              <a:rPr lang="en-US" dirty="0" smtClean="0"/>
              <a:t>Handling Resistance Drift in Phase Change Memory - Device, Circuit, Architecture, and System Solutions</a:t>
            </a:r>
            <a:endParaRPr lang="en-US" b="1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001712" y="3779837"/>
            <a:ext cx="8077200" cy="2133600"/>
          </a:xfrm>
          <a:solidFill>
            <a:schemeClr val="bg1"/>
          </a:solidFill>
        </p:spPr>
        <p:txBody>
          <a:bodyPr/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800" dirty="0" smtClean="0">
                <a:solidFill>
                  <a:schemeClr val="tx2"/>
                </a:solidFill>
              </a:rPr>
              <a:t>Manu Awasthi⁺</a:t>
            </a:r>
            <a:r>
              <a:rPr lang="en-US" sz="2800" dirty="0" smtClean="0">
                <a:solidFill>
                  <a:schemeClr val="tx1"/>
                </a:solidFill>
              </a:rPr>
              <a:t>, </a:t>
            </a:r>
            <a:r>
              <a:rPr lang="en-US" sz="2800" dirty="0" err="1" smtClean="0">
                <a:solidFill>
                  <a:schemeClr val="tx1"/>
                </a:solidFill>
              </a:rPr>
              <a:t>Manjunath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Shevgoor</a:t>
            </a:r>
            <a:r>
              <a:rPr lang="en-US" sz="2800" dirty="0" smtClean="0">
                <a:solidFill>
                  <a:schemeClr val="tx1"/>
                </a:solidFill>
              </a:rPr>
              <a:t>⁺, Kshitij Sudan⁺, Rajeev Balasubramonian⁺, </a:t>
            </a:r>
            <a:r>
              <a:rPr lang="en-US" sz="2800" dirty="0" err="1" smtClean="0">
                <a:solidFill>
                  <a:schemeClr val="tx1"/>
                </a:solidFill>
              </a:rPr>
              <a:t>Bipin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Rajendran</a:t>
            </a:r>
            <a:r>
              <a:rPr lang="en-US" sz="2800" baseline="30000" dirty="0" smtClean="0">
                <a:solidFill>
                  <a:schemeClr val="tx1"/>
                </a:solidFill>
              </a:rPr>
              <a:t>‡</a:t>
            </a:r>
            <a:r>
              <a:rPr lang="en-US" sz="2800" dirty="0" smtClean="0">
                <a:solidFill>
                  <a:schemeClr val="tx1"/>
                </a:solidFill>
              </a:rPr>
              <a:t>, </a:t>
            </a:r>
            <a:r>
              <a:rPr lang="en-US" sz="2800" dirty="0" err="1" smtClean="0">
                <a:solidFill>
                  <a:schemeClr val="tx1"/>
                </a:solidFill>
              </a:rPr>
              <a:t>Viji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Srinivasan</a:t>
            </a:r>
            <a:r>
              <a:rPr lang="en-US" sz="2800" baseline="30000" dirty="0" smtClean="0">
                <a:solidFill>
                  <a:schemeClr val="tx1"/>
                </a:solidFill>
              </a:rPr>
              <a:t>‡</a:t>
            </a:r>
            <a:endParaRPr lang="en-US" sz="2800" dirty="0" smtClean="0">
              <a:solidFill>
                <a:schemeClr val="tx1"/>
              </a:solidFill>
            </a:endParaRPr>
          </a:p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800" dirty="0" smtClean="0">
                <a:solidFill>
                  <a:srgbClr val="FF0000"/>
                </a:solidFill>
              </a:rPr>
              <a:t>⁺</a:t>
            </a:r>
            <a:r>
              <a:rPr lang="en-US" sz="3000" b="1" dirty="0" smtClean="0">
                <a:solidFill>
                  <a:srgbClr val="FF0000"/>
                </a:solidFill>
              </a:rPr>
              <a:t>University of Utah, </a:t>
            </a:r>
            <a:r>
              <a:rPr lang="en-US" sz="2800" baseline="30000" dirty="0" smtClean="0">
                <a:solidFill>
                  <a:schemeClr val="tx1"/>
                </a:solidFill>
              </a:rPr>
              <a:t>‡</a:t>
            </a:r>
            <a:r>
              <a:rPr lang="en-US" sz="3000" b="1" dirty="0" smtClean="0">
                <a:solidFill>
                  <a:schemeClr val="tx1"/>
                </a:solidFill>
              </a:rPr>
              <a:t>IBM Research</a:t>
            </a:r>
          </a:p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2000" dirty="0" smtClean="0">
              <a:solidFill>
                <a:schemeClr val="tx1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4167" y="6013789"/>
            <a:ext cx="1772120" cy="132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Ulogo_color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289368" y="6165267"/>
            <a:ext cx="1507900" cy="1040451"/>
          </a:xfrm>
          <a:prstGeom prst="rect">
            <a:avLst/>
          </a:prstGeom>
        </p:spPr>
      </p:pic>
      <p:pic>
        <p:nvPicPr>
          <p:cNvPr id="1027" name="Picture 3" descr="C:\Users\Manju\Desktop\ibm_logo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90379" y="6098852"/>
            <a:ext cx="2045733" cy="977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Architectural </a:t>
            </a:r>
            <a:r>
              <a:rPr lang="en-US" dirty="0" smtClean="0"/>
              <a:t>Solutions -  Headroom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9312" y="1763713"/>
            <a:ext cx="4918076" cy="5292724"/>
          </a:xfrm>
        </p:spPr>
        <p:txBody>
          <a:bodyPr>
            <a:normAutofit lnSpcReduction="10000"/>
          </a:bodyPr>
          <a:lstStyle/>
          <a:p>
            <a:r>
              <a:rPr lang="en-US" b="1" dirty="0" smtClean="0"/>
              <a:t>Headroom</a:t>
            </a:r>
            <a:r>
              <a:rPr lang="en-US" b="1" i="1" dirty="0" smtClean="0"/>
              <a:t>-</a:t>
            </a:r>
            <a:r>
              <a:rPr lang="en-US" b="1" dirty="0" smtClean="0"/>
              <a:t>h</a:t>
            </a:r>
            <a:r>
              <a:rPr lang="en-US" dirty="0" smtClean="0"/>
              <a:t> scheme – scrub is triggered if </a:t>
            </a:r>
            <a:r>
              <a:rPr lang="en-US" b="1" dirty="0" smtClean="0"/>
              <a:t>N-h</a:t>
            </a:r>
            <a:r>
              <a:rPr lang="en-US" dirty="0" smtClean="0"/>
              <a:t> errors are detected</a:t>
            </a:r>
          </a:p>
          <a:p>
            <a:pPr>
              <a:buFont typeface="Calibri" pitchFamily="34" charset="0"/>
              <a:buChar char="†"/>
            </a:pPr>
            <a:r>
              <a:rPr lang="en-US" dirty="0" smtClean="0"/>
              <a:t>Decreases probability</a:t>
            </a:r>
            <a:r>
              <a:rPr lang="en-US" i="1" dirty="0" smtClean="0"/>
              <a:t> </a:t>
            </a:r>
            <a:r>
              <a:rPr lang="en-US" dirty="0" smtClean="0"/>
              <a:t>of errors slipping through </a:t>
            </a:r>
          </a:p>
          <a:p>
            <a:pPr>
              <a:buFont typeface="Calibri" pitchFamily="34" charset="0"/>
              <a:buChar char="–"/>
            </a:pPr>
            <a:r>
              <a:rPr lang="en-US" dirty="0" smtClean="0"/>
              <a:t>Increases frequency of full scrub and hence decreases life time</a:t>
            </a:r>
          </a:p>
          <a:p>
            <a:r>
              <a:rPr lang="en-US" dirty="0" smtClean="0"/>
              <a:t>Presents trade-off between </a:t>
            </a:r>
            <a:r>
              <a:rPr lang="en-US" b="1" dirty="0" smtClean="0"/>
              <a:t>Hard</a:t>
            </a:r>
            <a:r>
              <a:rPr lang="en-US" i="1" dirty="0" smtClean="0"/>
              <a:t> a</a:t>
            </a:r>
            <a:r>
              <a:rPr lang="en-US" dirty="0" smtClean="0"/>
              <a:t>nd </a:t>
            </a:r>
            <a:r>
              <a:rPr lang="en-US" b="1" dirty="0" smtClean="0"/>
              <a:t>Soft</a:t>
            </a:r>
            <a:r>
              <a:rPr lang="en-US" i="1" dirty="0" smtClean="0"/>
              <a:t> e</a:t>
            </a:r>
            <a:r>
              <a:rPr lang="en-US" dirty="0" smtClean="0"/>
              <a:t>rrors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7F6C6-98F3-4552-8E4F-E45557E3D54B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20" name="Flowchart: Process 19"/>
          <p:cNvSpPr/>
          <p:nvPr/>
        </p:nvSpPr>
        <p:spPr>
          <a:xfrm>
            <a:off x="620712" y="1874837"/>
            <a:ext cx="2286000" cy="571500"/>
          </a:xfrm>
          <a:prstGeom prst="flowChartProcess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lowchart: Decision 20"/>
          <p:cNvSpPr/>
          <p:nvPr/>
        </p:nvSpPr>
        <p:spPr>
          <a:xfrm>
            <a:off x="620712" y="4008437"/>
            <a:ext cx="2286000" cy="1295400"/>
          </a:xfrm>
          <a:prstGeom prst="flowChartDecision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lowchart: Process 21"/>
          <p:cNvSpPr/>
          <p:nvPr/>
        </p:nvSpPr>
        <p:spPr>
          <a:xfrm>
            <a:off x="620712" y="2941637"/>
            <a:ext cx="2286000" cy="571500"/>
          </a:xfrm>
          <a:prstGeom prst="flowChartProcess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lowchart: Process 22"/>
          <p:cNvSpPr/>
          <p:nvPr/>
        </p:nvSpPr>
        <p:spPr>
          <a:xfrm>
            <a:off x="620712" y="5799137"/>
            <a:ext cx="2286000" cy="571500"/>
          </a:xfrm>
          <a:prstGeom prst="flowChartProcess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" name="Straight Arrow Connector 23"/>
          <p:cNvCxnSpPr>
            <a:stCxn id="20" idx="2"/>
            <a:endCxn id="22" idx="0"/>
          </p:cNvCxnSpPr>
          <p:nvPr/>
        </p:nvCxnSpPr>
        <p:spPr>
          <a:xfrm>
            <a:off x="1763712" y="2446337"/>
            <a:ext cx="0" cy="4953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22" idx="2"/>
            <a:endCxn id="21" idx="0"/>
          </p:cNvCxnSpPr>
          <p:nvPr/>
        </p:nvCxnSpPr>
        <p:spPr>
          <a:xfrm>
            <a:off x="1763712" y="3513137"/>
            <a:ext cx="0" cy="4953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1763712" y="5303837"/>
            <a:ext cx="0" cy="4953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pSp>
        <p:nvGrpSpPr>
          <p:cNvPr id="27" name="Group 26"/>
          <p:cNvGrpSpPr/>
          <p:nvPr/>
        </p:nvGrpSpPr>
        <p:grpSpPr>
          <a:xfrm>
            <a:off x="2906712" y="2160587"/>
            <a:ext cx="914400" cy="2495550"/>
            <a:chOff x="2906712" y="2160587"/>
            <a:chExt cx="914400" cy="2495550"/>
          </a:xfrm>
        </p:grpSpPr>
        <p:cxnSp>
          <p:nvCxnSpPr>
            <p:cNvPr id="28" name="Straight Connector 27"/>
            <p:cNvCxnSpPr>
              <a:stCxn id="21" idx="3"/>
            </p:cNvCxnSpPr>
            <p:nvPr/>
          </p:nvCxnSpPr>
          <p:spPr>
            <a:xfrm>
              <a:off x="2906712" y="4656137"/>
              <a:ext cx="914400" cy="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flipV="1">
              <a:off x="3821112" y="2160587"/>
              <a:ext cx="0" cy="249555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30" name="Straight Arrow Connector 29"/>
            <p:cNvCxnSpPr>
              <a:endCxn id="20" idx="3"/>
            </p:cNvCxnSpPr>
            <p:nvPr/>
          </p:nvCxnSpPr>
          <p:spPr>
            <a:xfrm flipH="1">
              <a:off x="2906712" y="2160587"/>
              <a:ext cx="91440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1" name="TextBox 30"/>
          <p:cNvSpPr txBox="1"/>
          <p:nvPr/>
        </p:nvSpPr>
        <p:spPr bwMode="auto">
          <a:xfrm>
            <a:off x="1077912" y="1971304"/>
            <a:ext cx="1295400" cy="378565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tx1"/>
                </a:solidFill>
                <a:latin typeface="Calibri" pitchFamily="34" charset="0"/>
              </a:rPr>
              <a:t>Read Line</a:t>
            </a:r>
            <a:endParaRPr lang="en-US" sz="2000" b="1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32" name="TextBox 31"/>
          <p:cNvSpPr txBox="1"/>
          <p:nvPr/>
        </p:nvSpPr>
        <p:spPr bwMode="auto">
          <a:xfrm>
            <a:off x="773112" y="3029797"/>
            <a:ext cx="1905000" cy="378565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tx1"/>
                </a:solidFill>
                <a:latin typeface="Calibri" pitchFamily="34" charset="0"/>
              </a:rPr>
              <a:t>Check for Errors</a:t>
            </a:r>
            <a:endParaRPr lang="en-US" sz="2000" b="1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33" name="TextBox 32"/>
          <p:cNvSpPr txBox="1"/>
          <p:nvPr/>
        </p:nvSpPr>
        <p:spPr bwMode="auto">
          <a:xfrm>
            <a:off x="1077912" y="4465637"/>
            <a:ext cx="1447800" cy="378565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tx1"/>
                </a:solidFill>
                <a:latin typeface="Calibri" pitchFamily="34" charset="0"/>
              </a:rPr>
              <a:t>Errors &lt; </a:t>
            </a:r>
            <a:r>
              <a:rPr lang="en-US" sz="2000" b="1" dirty="0" smtClean="0">
                <a:solidFill>
                  <a:srgbClr val="FF0000"/>
                </a:solidFill>
                <a:latin typeface="Calibri" pitchFamily="34" charset="0"/>
              </a:rPr>
              <a:t>N-h</a:t>
            </a:r>
            <a:endParaRPr lang="en-US" sz="2000" b="1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34" name="TextBox 33"/>
          <p:cNvSpPr txBox="1"/>
          <p:nvPr/>
        </p:nvSpPr>
        <p:spPr bwMode="auto">
          <a:xfrm>
            <a:off x="1001712" y="5915872"/>
            <a:ext cx="1676400" cy="378565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tx1"/>
                </a:solidFill>
                <a:latin typeface="Calibri" pitchFamily="34" charset="0"/>
              </a:rPr>
              <a:t>Scrub Line</a:t>
            </a:r>
            <a:endParaRPr lang="en-US" sz="2000" b="1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35" name="TextBox 34"/>
          <p:cNvSpPr txBox="1"/>
          <p:nvPr/>
        </p:nvSpPr>
        <p:spPr bwMode="auto">
          <a:xfrm>
            <a:off x="2906712" y="4237037"/>
            <a:ext cx="914400" cy="493084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tx1"/>
                </a:solidFill>
                <a:latin typeface="Calibri" pitchFamily="34" charset="0"/>
              </a:rPr>
              <a:t>True</a:t>
            </a:r>
            <a:endParaRPr lang="en-US" sz="28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36" name="TextBox 35"/>
          <p:cNvSpPr txBox="1"/>
          <p:nvPr/>
        </p:nvSpPr>
        <p:spPr bwMode="auto">
          <a:xfrm>
            <a:off x="1916112" y="5303837"/>
            <a:ext cx="914400" cy="493084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tx1"/>
                </a:solidFill>
                <a:latin typeface="Calibri" pitchFamily="34" charset="0"/>
              </a:rPr>
              <a:t>False</a:t>
            </a:r>
            <a:endParaRPr lang="en-US" sz="28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37" name="TextBox 36"/>
          <p:cNvSpPr txBox="1"/>
          <p:nvPr/>
        </p:nvSpPr>
        <p:spPr bwMode="auto">
          <a:xfrm>
            <a:off x="3059112" y="4618037"/>
            <a:ext cx="1905000" cy="893834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Calibri" pitchFamily="34" charset="0"/>
              </a:rPr>
              <a:t>After N cycles</a:t>
            </a:r>
            <a:endParaRPr lang="en-US" sz="2800" dirty="0">
              <a:solidFill>
                <a:schemeClr val="tx1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21156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Solutions Summary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7F6C6-98F3-4552-8E4F-E45557E3D54B}" type="slidenum">
              <a:rPr lang="en-US" smtClean="0"/>
              <a:pPr/>
              <a:t>11</a:t>
            </a:fld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 rot="16200000" flipH="1">
            <a:off x="2259011" y="4427537"/>
            <a:ext cx="5486400" cy="762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077912" y="4160837"/>
            <a:ext cx="8382000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 bwMode="auto">
          <a:xfrm>
            <a:off x="1458912" y="1646237"/>
            <a:ext cx="2667000" cy="493084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tx1"/>
                </a:solidFill>
                <a:latin typeface="Calibri" pitchFamily="34" charset="0"/>
              </a:rPr>
              <a:t>Architectural</a:t>
            </a:r>
            <a:endParaRPr lang="en-US" sz="2800" b="1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10" name="TextBox 9"/>
          <p:cNvSpPr txBox="1"/>
          <p:nvPr/>
        </p:nvSpPr>
        <p:spPr bwMode="auto">
          <a:xfrm>
            <a:off x="6564312" y="1646237"/>
            <a:ext cx="1447800" cy="493084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tx1"/>
                </a:solidFill>
                <a:latin typeface="Calibri" pitchFamily="34" charset="0"/>
              </a:rPr>
              <a:t>Device</a:t>
            </a:r>
            <a:endParaRPr lang="en-US" sz="2800" b="1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11" name="TextBox 10"/>
          <p:cNvSpPr txBox="1"/>
          <p:nvPr/>
        </p:nvSpPr>
        <p:spPr bwMode="auto">
          <a:xfrm>
            <a:off x="6564312" y="4353553"/>
            <a:ext cx="1447800" cy="493084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tx1"/>
                </a:solidFill>
                <a:latin typeface="Calibri" pitchFamily="34" charset="0"/>
              </a:rPr>
              <a:t>System</a:t>
            </a:r>
            <a:endParaRPr lang="en-US" sz="2800" b="1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12" name="TextBox 11"/>
          <p:cNvSpPr txBox="1"/>
          <p:nvPr/>
        </p:nvSpPr>
        <p:spPr bwMode="auto">
          <a:xfrm>
            <a:off x="1839912" y="4353553"/>
            <a:ext cx="1447800" cy="493084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tx1"/>
                </a:solidFill>
                <a:latin typeface="Calibri" pitchFamily="34" charset="0"/>
              </a:rPr>
              <a:t>Circuit</a:t>
            </a:r>
            <a:endParaRPr lang="en-US" sz="2800" b="1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13" name="TextBox 12"/>
          <p:cNvSpPr txBox="1"/>
          <p:nvPr/>
        </p:nvSpPr>
        <p:spPr bwMode="auto">
          <a:xfrm>
            <a:off x="468312" y="2255837"/>
            <a:ext cx="4191000" cy="1695336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  <a:latin typeface="Calibri" pitchFamily="34" charset="0"/>
              </a:rPr>
              <a:t> Headroom schemes</a:t>
            </a:r>
          </a:p>
          <a:p>
            <a:pPr lvl="1"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  <a:latin typeface="Calibri" pitchFamily="34" charset="0"/>
              </a:rPr>
              <a:t>Trade off between error rates and lifetime</a:t>
            </a:r>
            <a:endParaRPr lang="en-US" sz="28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16" name="TextBox 15"/>
          <p:cNvSpPr txBox="1"/>
          <p:nvPr/>
        </p:nvSpPr>
        <p:spPr bwMode="auto">
          <a:xfrm>
            <a:off x="468312" y="4903901"/>
            <a:ext cx="4191000" cy="1695336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  <a:latin typeface="Calibri" pitchFamily="34" charset="0"/>
              </a:rPr>
              <a:t> Parity based technique</a:t>
            </a:r>
          </a:p>
          <a:p>
            <a:pPr lvl="1"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  <a:latin typeface="Calibri" pitchFamily="34" charset="0"/>
              </a:rPr>
              <a:t>Makes common case faster</a:t>
            </a:r>
          </a:p>
          <a:p>
            <a:pPr lvl="1"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  <a:latin typeface="Calibri" pitchFamily="34" charset="0"/>
              </a:rPr>
              <a:t>Reduces overheads</a:t>
            </a:r>
            <a:endParaRPr lang="en-US" sz="28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17" name="TextBox 16"/>
          <p:cNvSpPr txBox="1"/>
          <p:nvPr/>
        </p:nvSpPr>
        <p:spPr bwMode="auto">
          <a:xfrm>
            <a:off x="5345112" y="4922837"/>
            <a:ext cx="4343400" cy="1981568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  <a:latin typeface="Calibri" pitchFamily="34" charset="0"/>
              </a:rPr>
              <a:t> Varying scrub rates</a:t>
            </a:r>
          </a:p>
          <a:p>
            <a:pPr lvl="1"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  <a:latin typeface="Calibri" pitchFamily="34" charset="0"/>
              </a:rPr>
              <a:t>Accounts for changes in operating conditions</a:t>
            </a:r>
          </a:p>
          <a:p>
            <a:pPr lvl="2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  <a:latin typeface="Calibri" pitchFamily="34" charset="0"/>
              </a:rPr>
              <a:t>Temperature</a:t>
            </a:r>
          </a:p>
          <a:p>
            <a:pPr lvl="2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  <a:latin typeface="Calibri" pitchFamily="34" charset="0"/>
              </a:rPr>
              <a:t>Hard errors</a:t>
            </a:r>
            <a:endParaRPr lang="en-US" sz="24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18" name="TextBox 17"/>
          <p:cNvSpPr txBox="1"/>
          <p:nvPr/>
        </p:nvSpPr>
        <p:spPr bwMode="auto">
          <a:xfrm>
            <a:off x="5345112" y="2505003"/>
            <a:ext cx="4191000" cy="893834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  <a:latin typeface="Calibri" pitchFamily="34" charset="0"/>
              </a:rPr>
              <a:t> Precise writes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  <a:latin typeface="Calibri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Calibri" pitchFamily="34" charset="0"/>
              </a:rPr>
              <a:t>Guardbanding</a:t>
            </a:r>
            <a:endParaRPr lang="en-US" sz="2800" dirty="0" smtClean="0">
              <a:solidFill>
                <a:schemeClr val="tx1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System Level Solutions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Dynamic events can affect reliability</a:t>
            </a:r>
          </a:p>
          <a:p>
            <a:pPr lvl="1"/>
            <a:r>
              <a:rPr lang="en-US" dirty="0" smtClean="0"/>
              <a:t>Temperature increases can increase </a:t>
            </a:r>
            <a:r>
              <a:rPr lang="el-GR" dirty="0" smtClean="0"/>
              <a:t>α</a:t>
            </a:r>
            <a:r>
              <a:rPr lang="en-US" dirty="0" smtClean="0"/>
              <a:t> and decrease drift time</a:t>
            </a:r>
          </a:p>
          <a:p>
            <a:pPr lvl="1"/>
            <a:r>
              <a:rPr lang="en-US" dirty="0" smtClean="0"/>
              <a:t>Cell lifetime/wearout is also an issue</a:t>
            </a:r>
          </a:p>
          <a:p>
            <a:pPr lvl="1"/>
            <a:r>
              <a:rPr lang="en-US" dirty="0" smtClean="0"/>
              <a:t>Soft error rate depends on prevalence of drift prone states</a:t>
            </a:r>
          </a:p>
          <a:p>
            <a:r>
              <a:rPr lang="en-US" dirty="0" smtClean="0"/>
              <a:t>These effects should be taken into account to dynamically adjust LARDD frequency</a:t>
            </a:r>
          </a:p>
          <a:p>
            <a:r>
              <a:rPr lang="en-US" dirty="0" smtClean="0"/>
              <a:t>Start with a low LARDD rate</a:t>
            </a:r>
          </a:p>
          <a:p>
            <a:pPr lvl="1"/>
            <a:r>
              <a:rPr lang="en-US" dirty="0" smtClean="0"/>
              <a:t>Double rate when errors exceed pre-set threshold</a:t>
            </a:r>
          </a:p>
          <a:p>
            <a:pPr lvl="1"/>
            <a:r>
              <a:rPr lang="en-US" dirty="0" smtClean="0"/>
              <a:t>Mark line as defunct when hard errors exceed pre-set threshold</a:t>
            </a:r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7F6C6-98F3-4552-8E4F-E45557E3D54B}" type="slidenum">
              <a:rPr lang="en-US" smtClean="0"/>
              <a:pPr/>
              <a:t>12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Reducing Overheads with Circuit Level 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Invoking ECC on every LARDD increases energy consumption</a:t>
            </a:r>
          </a:p>
          <a:p>
            <a:r>
              <a:rPr lang="en-US" b="1" i="1" dirty="0" smtClean="0"/>
              <a:t>Parity</a:t>
            </a:r>
            <a:r>
              <a:rPr lang="en-US" dirty="0" smtClean="0"/>
              <a:t> – like error detection circuit is used to signal the need for a full fledged ECC error detect </a:t>
            </a:r>
          </a:p>
          <a:p>
            <a:pPr lvl="1"/>
            <a:r>
              <a:rPr lang="en-US" dirty="0" smtClean="0"/>
              <a:t>Number of </a:t>
            </a:r>
            <a:r>
              <a:rPr lang="en-US" b="1" dirty="0" smtClean="0"/>
              <a:t>Drift Prone States </a:t>
            </a:r>
            <a:r>
              <a:rPr lang="en-US" dirty="0" smtClean="0"/>
              <a:t>in each line are counted when the line is written into memory</a:t>
            </a:r>
            <a:endParaRPr lang="en-US" i="1" dirty="0" smtClean="0"/>
          </a:p>
          <a:p>
            <a:pPr lvl="1"/>
            <a:r>
              <a:rPr lang="en-US" b="1" dirty="0" smtClean="0"/>
              <a:t>0 </a:t>
            </a:r>
            <a:r>
              <a:rPr lang="en-US" dirty="0" smtClean="0"/>
              <a:t>is stored as a </a:t>
            </a:r>
            <a:r>
              <a:rPr lang="en-US" b="1" i="1" dirty="0" smtClean="0"/>
              <a:t>Flag </a:t>
            </a:r>
            <a:r>
              <a:rPr lang="en-US" dirty="0" smtClean="0"/>
              <a:t>for  even number of </a:t>
            </a:r>
            <a:r>
              <a:rPr lang="en-US" b="1" dirty="0"/>
              <a:t>Drift Prone States</a:t>
            </a:r>
            <a:r>
              <a:rPr lang="en-US" dirty="0" smtClean="0"/>
              <a:t> , </a:t>
            </a:r>
            <a:r>
              <a:rPr lang="en-US" b="1" dirty="0" smtClean="0"/>
              <a:t>1</a:t>
            </a:r>
            <a:r>
              <a:rPr lang="en-US" dirty="0" smtClean="0"/>
              <a:t> for odd</a:t>
            </a:r>
          </a:p>
          <a:p>
            <a:pPr lvl="1"/>
            <a:r>
              <a:rPr lang="en-US" dirty="0" smtClean="0"/>
              <a:t>The </a:t>
            </a:r>
            <a:r>
              <a:rPr lang="en-US" b="1" i="1" dirty="0" smtClean="0"/>
              <a:t>Flag </a:t>
            </a:r>
            <a:r>
              <a:rPr lang="en-US" dirty="0" smtClean="0"/>
              <a:t> is computed at each LARDD</a:t>
            </a:r>
          </a:p>
          <a:p>
            <a:pPr lvl="1"/>
            <a:r>
              <a:rPr lang="en-US" dirty="0" smtClean="0"/>
              <a:t>A </a:t>
            </a:r>
            <a:r>
              <a:rPr lang="en-US" b="1" i="1" dirty="0" smtClean="0"/>
              <a:t>Flag </a:t>
            </a:r>
            <a:r>
              <a:rPr lang="en-US" dirty="0" smtClean="0"/>
              <a:t>mismatch invokes a full-fledged ECC</a:t>
            </a:r>
          </a:p>
          <a:p>
            <a:r>
              <a:rPr lang="en-US" dirty="0" smtClean="0"/>
              <a:t>Reduces need for ECC read-compare at every LARDD cycle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7F6C6-98F3-4552-8E4F-E45557E3D54B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5" name="Slide Number Placeholder 3"/>
          <p:cNvSpPr txBox="1">
            <a:spLocks/>
          </p:cNvSpPr>
          <p:nvPr/>
        </p:nvSpPr>
        <p:spPr>
          <a:xfrm>
            <a:off x="7224713" y="7007225"/>
            <a:ext cx="2352675" cy="401638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457200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fld id="{7677F6C6-98F3-4552-8E4F-E45557E3D54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Arial" charset="0"/>
                <a:ea typeface="+mn-ea"/>
                <a:cs typeface="DejaVu Sans" charset="0"/>
              </a:rPr>
              <a:pPr marL="0" marR="0" lvl="0" indent="0" algn="r" defTabSz="457200" rtl="0" eaLnBrk="1" fontAlgn="base" latinLnBrk="0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  <a:defRPr/>
              </a:pPr>
              <a:t>13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charset="0"/>
              <a:ea typeface="+mn-ea"/>
              <a:cs typeface="DejaVu Sans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535112" y="6756069"/>
            <a:ext cx="7848600" cy="457200"/>
          </a:xfrm>
          <a:prstGeom prst="rect">
            <a:avLst/>
          </a:prstGeom>
          <a:gradFill flip="none" rotWithShape="1">
            <a:gsLst>
              <a:gs pos="0">
                <a:srgbClr val="FF3399"/>
              </a:gs>
              <a:gs pos="25000">
                <a:srgbClr val="FF6633"/>
              </a:gs>
              <a:gs pos="50000">
                <a:srgbClr val="FFFF00"/>
              </a:gs>
              <a:gs pos="75000">
                <a:srgbClr val="01A78F"/>
              </a:gs>
              <a:gs pos="100000">
                <a:srgbClr val="3366FF"/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 bwMode="auto">
          <a:xfrm>
            <a:off x="1916112" y="6715753"/>
            <a:ext cx="838200" cy="493084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tx1"/>
                </a:solidFill>
                <a:latin typeface="Calibri" pitchFamily="34" charset="0"/>
              </a:rPr>
              <a:t>(11)</a:t>
            </a:r>
            <a:endParaRPr lang="en-US" sz="28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8" name="TextBox 7"/>
          <p:cNvSpPr txBox="1"/>
          <p:nvPr/>
        </p:nvSpPr>
        <p:spPr bwMode="auto">
          <a:xfrm>
            <a:off x="8012112" y="6756069"/>
            <a:ext cx="762000" cy="493084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tx1"/>
                </a:solidFill>
                <a:latin typeface="Calibri" pitchFamily="34" charset="0"/>
              </a:rPr>
              <a:t>(00)</a:t>
            </a:r>
            <a:endParaRPr lang="en-US" sz="2800" dirty="0">
              <a:solidFill>
                <a:schemeClr val="tx1"/>
              </a:solidFill>
              <a:latin typeface="Calibri" pitchFamily="34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7250112" y="6980237"/>
            <a:ext cx="45720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 bwMode="auto">
          <a:xfrm>
            <a:off x="3973512" y="6756069"/>
            <a:ext cx="838200" cy="493084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tx1"/>
                </a:solidFill>
                <a:latin typeface="Calibri" pitchFamily="34" charset="0"/>
              </a:rPr>
              <a:t>(10)</a:t>
            </a:r>
            <a:endParaRPr lang="en-US" sz="28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11" name="TextBox 10"/>
          <p:cNvSpPr txBox="1"/>
          <p:nvPr/>
        </p:nvSpPr>
        <p:spPr bwMode="auto">
          <a:xfrm>
            <a:off x="5954712" y="6715753"/>
            <a:ext cx="838200" cy="493084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tx1"/>
                </a:solidFill>
                <a:latin typeface="Calibri" pitchFamily="34" charset="0"/>
              </a:rPr>
              <a:t>(01)</a:t>
            </a:r>
            <a:endParaRPr lang="en-US" sz="2800" dirty="0">
              <a:solidFill>
                <a:schemeClr val="tx1"/>
              </a:solidFill>
              <a:latin typeface="Calibri" pitchFamily="34" charset="0"/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 rot="5400000">
            <a:off x="5117306" y="6980237"/>
            <a:ext cx="456406" cy="79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rot="5400000">
            <a:off x="3059112" y="6980237"/>
            <a:ext cx="456406" cy="79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Down Arrow 13"/>
          <p:cNvSpPr/>
          <p:nvPr/>
        </p:nvSpPr>
        <p:spPr>
          <a:xfrm>
            <a:off x="4202112" y="6142037"/>
            <a:ext cx="304800" cy="533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Down Arrow 14"/>
          <p:cNvSpPr/>
          <p:nvPr/>
        </p:nvSpPr>
        <p:spPr>
          <a:xfrm>
            <a:off x="6259512" y="6142037"/>
            <a:ext cx="304800" cy="533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Device Level Solution – Precise Write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7F6C6-98F3-4552-8E4F-E45557E3D54B}" type="slidenum">
              <a:rPr lang="en-US" smtClean="0"/>
              <a:pPr/>
              <a:t>14</a:t>
            </a:fld>
            <a:endParaRPr lang="en-US"/>
          </a:p>
        </p:txBody>
      </p:sp>
      <p:cxnSp>
        <p:nvCxnSpPr>
          <p:cNvPr id="40" name="Straight Arrow Connector 39"/>
          <p:cNvCxnSpPr/>
          <p:nvPr/>
        </p:nvCxnSpPr>
        <p:spPr>
          <a:xfrm>
            <a:off x="3287712" y="4389435"/>
            <a:ext cx="3886200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Freeform 77"/>
          <p:cNvSpPr/>
          <p:nvPr/>
        </p:nvSpPr>
        <p:spPr>
          <a:xfrm>
            <a:off x="4049712" y="2027237"/>
            <a:ext cx="2133600" cy="2209800"/>
          </a:xfrm>
          <a:custGeom>
            <a:avLst/>
            <a:gdLst>
              <a:gd name="connsiteX0" fmla="*/ 0 w 836341"/>
              <a:gd name="connsiteY0" fmla="*/ 1237785 h 1237785"/>
              <a:gd name="connsiteX1" fmla="*/ 412595 w 836341"/>
              <a:gd name="connsiteY1" fmla="*/ 0 h 1237785"/>
              <a:gd name="connsiteX2" fmla="*/ 836341 w 836341"/>
              <a:gd name="connsiteY2" fmla="*/ 1237785 h 1237785"/>
              <a:gd name="connsiteX3" fmla="*/ 836341 w 836341"/>
              <a:gd name="connsiteY3" fmla="*/ 1237785 h 12377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36341" h="1237785">
                <a:moveTo>
                  <a:pt x="0" y="1237785"/>
                </a:moveTo>
                <a:cubicBezTo>
                  <a:pt x="136602" y="618892"/>
                  <a:pt x="273205" y="0"/>
                  <a:pt x="412595" y="0"/>
                </a:cubicBezTo>
                <a:cubicBezTo>
                  <a:pt x="551985" y="0"/>
                  <a:pt x="836341" y="1237785"/>
                  <a:pt x="836341" y="1237785"/>
                </a:cubicBezTo>
                <a:lnTo>
                  <a:pt x="836341" y="1237785"/>
                </a:lnTo>
              </a:path>
            </a:pathLst>
          </a:cu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80" name="Straight Connector 79"/>
          <p:cNvCxnSpPr/>
          <p:nvPr/>
        </p:nvCxnSpPr>
        <p:spPr>
          <a:xfrm rot="16200000" flipH="1">
            <a:off x="2306637" y="3313113"/>
            <a:ext cx="3200398" cy="19049"/>
          </a:xfrm>
          <a:prstGeom prst="line">
            <a:avLst/>
          </a:prstGeom>
          <a:ln w="25400">
            <a:solidFill>
              <a:schemeClr val="accent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 rot="5400000">
            <a:off x="4888708" y="3321843"/>
            <a:ext cx="3198811" cy="3"/>
          </a:xfrm>
          <a:prstGeom prst="line">
            <a:avLst/>
          </a:prstGeom>
          <a:ln w="25400">
            <a:solidFill>
              <a:schemeClr val="accent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/>
        </p:nvCxnSpPr>
        <p:spPr>
          <a:xfrm rot="16200000" flipH="1">
            <a:off x="3640930" y="3426620"/>
            <a:ext cx="2970214" cy="19049"/>
          </a:xfrm>
          <a:prstGeom prst="line">
            <a:avLst/>
          </a:prstGeom>
          <a:ln w="38100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TextBox 88"/>
          <p:cNvSpPr txBox="1"/>
          <p:nvPr/>
        </p:nvSpPr>
        <p:spPr bwMode="auto">
          <a:xfrm>
            <a:off x="4506912" y="4770437"/>
            <a:ext cx="1371600" cy="493084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tx1"/>
                </a:solidFill>
                <a:latin typeface="Calibri" pitchFamily="34" charset="0"/>
              </a:rPr>
              <a:t>Mean </a:t>
            </a:r>
            <a:r>
              <a:rPr lang="en-US" sz="2800" b="1" dirty="0" smtClean="0">
                <a:solidFill>
                  <a:schemeClr val="tx1"/>
                </a:solidFill>
                <a:latin typeface="Calibri" pitchFamily="34" charset="0"/>
              </a:rPr>
              <a:t>R</a:t>
            </a:r>
            <a:endParaRPr lang="en-US" sz="2800" b="1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90" name="TextBox 89"/>
          <p:cNvSpPr txBox="1"/>
          <p:nvPr/>
        </p:nvSpPr>
        <p:spPr bwMode="auto">
          <a:xfrm>
            <a:off x="3135312" y="5380037"/>
            <a:ext cx="4953000" cy="464423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solidFill>
                  <a:schemeClr val="tx1"/>
                </a:solidFill>
                <a:latin typeface="Calibri" pitchFamily="34" charset="0"/>
              </a:rPr>
              <a:t>Resistance Boundary Thresholds</a:t>
            </a:r>
            <a:endParaRPr lang="en-US" sz="2600" dirty="0">
              <a:solidFill>
                <a:schemeClr val="tx1"/>
              </a:solidFill>
              <a:latin typeface="Calibri" pitchFamily="34" charset="0"/>
            </a:endParaRPr>
          </a:p>
        </p:txBody>
      </p:sp>
      <p:cxnSp>
        <p:nvCxnSpPr>
          <p:cNvPr id="92" name="Straight Arrow Connector 91"/>
          <p:cNvCxnSpPr/>
          <p:nvPr/>
        </p:nvCxnSpPr>
        <p:spPr>
          <a:xfrm rot="16200000" flipV="1">
            <a:off x="3630612" y="4808537"/>
            <a:ext cx="9906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Arrow Connector 93"/>
          <p:cNvCxnSpPr/>
          <p:nvPr/>
        </p:nvCxnSpPr>
        <p:spPr>
          <a:xfrm rot="5400000" flipH="1" flipV="1">
            <a:off x="5726112" y="4770437"/>
            <a:ext cx="99060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Arrow Connector 98"/>
          <p:cNvCxnSpPr/>
          <p:nvPr/>
        </p:nvCxnSpPr>
        <p:spPr>
          <a:xfrm rot="5400000">
            <a:off x="5268912" y="3017043"/>
            <a:ext cx="1676400" cy="1588"/>
          </a:xfrm>
          <a:prstGeom prst="straightConnector1">
            <a:avLst/>
          </a:prstGeom>
          <a:ln w="28575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TextBox 99"/>
          <p:cNvSpPr txBox="1"/>
          <p:nvPr/>
        </p:nvSpPr>
        <p:spPr bwMode="auto">
          <a:xfrm>
            <a:off x="5573712" y="1722437"/>
            <a:ext cx="1143000" cy="493084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tx1"/>
                </a:solidFill>
                <a:latin typeface="Calibri" pitchFamily="34" charset="0"/>
              </a:rPr>
              <a:t>Write</a:t>
            </a:r>
            <a:endParaRPr lang="en-US" sz="2800" dirty="0">
              <a:solidFill>
                <a:schemeClr val="tx1"/>
              </a:solidFill>
              <a:latin typeface="Calibri" pitchFamily="34" charset="0"/>
            </a:endParaRPr>
          </a:p>
        </p:txBody>
      </p:sp>
      <p:cxnSp>
        <p:nvCxnSpPr>
          <p:cNvPr id="102" name="Straight Arrow Connector 101"/>
          <p:cNvCxnSpPr/>
          <p:nvPr/>
        </p:nvCxnSpPr>
        <p:spPr>
          <a:xfrm>
            <a:off x="6107112" y="3398837"/>
            <a:ext cx="381000" cy="1588"/>
          </a:xfrm>
          <a:prstGeom prst="straightConnector1">
            <a:avLst/>
          </a:prstGeom>
          <a:ln w="28575">
            <a:solidFill>
              <a:schemeClr val="accent2">
                <a:lumMod val="75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Device Level Solution – Precise Write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7F6C6-98F3-4552-8E4F-E45557E3D54B}" type="slidenum">
              <a:rPr lang="en-US" smtClean="0"/>
              <a:pPr/>
              <a:t>15</a:t>
            </a:fld>
            <a:endParaRPr lang="en-US"/>
          </a:p>
        </p:txBody>
      </p:sp>
      <p:cxnSp>
        <p:nvCxnSpPr>
          <p:cNvPr id="40" name="Straight Arrow Connector 39"/>
          <p:cNvCxnSpPr/>
          <p:nvPr/>
        </p:nvCxnSpPr>
        <p:spPr>
          <a:xfrm>
            <a:off x="3287712" y="4389435"/>
            <a:ext cx="3886200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Freeform 77"/>
          <p:cNvSpPr/>
          <p:nvPr/>
        </p:nvSpPr>
        <p:spPr>
          <a:xfrm>
            <a:off x="4049712" y="2027237"/>
            <a:ext cx="2133600" cy="2209800"/>
          </a:xfrm>
          <a:custGeom>
            <a:avLst/>
            <a:gdLst>
              <a:gd name="connsiteX0" fmla="*/ 0 w 836341"/>
              <a:gd name="connsiteY0" fmla="*/ 1237785 h 1237785"/>
              <a:gd name="connsiteX1" fmla="*/ 412595 w 836341"/>
              <a:gd name="connsiteY1" fmla="*/ 0 h 1237785"/>
              <a:gd name="connsiteX2" fmla="*/ 836341 w 836341"/>
              <a:gd name="connsiteY2" fmla="*/ 1237785 h 1237785"/>
              <a:gd name="connsiteX3" fmla="*/ 836341 w 836341"/>
              <a:gd name="connsiteY3" fmla="*/ 1237785 h 12377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36341" h="1237785">
                <a:moveTo>
                  <a:pt x="0" y="1237785"/>
                </a:moveTo>
                <a:cubicBezTo>
                  <a:pt x="136602" y="618892"/>
                  <a:pt x="273205" y="0"/>
                  <a:pt x="412595" y="0"/>
                </a:cubicBezTo>
                <a:cubicBezTo>
                  <a:pt x="551985" y="0"/>
                  <a:pt x="836341" y="1237785"/>
                  <a:pt x="836341" y="1237785"/>
                </a:cubicBezTo>
                <a:lnTo>
                  <a:pt x="836341" y="1237785"/>
                </a:lnTo>
              </a:path>
            </a:pathLst>
          </a:cu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80" name="Straight Connector 79"/>
          <p:cNvCxnSpPr/>
          <p:nvPr/>
        </p:nvCxnSpPr>
        <p:spPr>
          <a:xfrm rot="16200000" flipH="1">
            <a:off x="2306637" y="3313113"/>
            <a:ext cx="3200398" cy="19049"/>
          </a:xfrm>
          <a:prstGeom prst="line">
            <a:avLst/>
          </a:prstGeom>
          <a:ln w="25400">
            <a:solidFill>
              <a:schemeClr val="accent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 rot="5400000">
            <a:off x="4888708" y="3321843"/>
            <a:ext cx="3198811" cy="3"/>
          </a:xfrm>
          <a:prstGeom prst="line">
            <a:avLst/>
          </a:prstGeom>
          <a:ln w="25400">
            <a:solidFill>
              <a:schemeClr val="accent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/>
        </p:nvCxnSpPr>
        <p:spPr>
          <a:xfrm rot="16200000" flipH="1">
            <a:off x="3640930" y="3426620"/>
            <a:ext cx="2970214" cy="19049"/>
          </a:xfrm>
          <a:prstGeom prst="line">
            <a:avLst/>
          </a:prstGeom>
          <a:ln w="38100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TextBox 88"/>
          <p:cNvSpPr txBox="1"/>
          <p:nvPr/>
        </p:nvSpPr>
        <p:spPr bwMode="auto">
          <a:xfrm>
            <a:off x="4506912" y="4770437"/>
            <a:ext cx="1371600" cy="493084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tx1"/>
                </a:solidFill>
                <a:latin typeface="Calibri" pitchFamily="34" charset="0"/>
              </a:rPr>
              <a:t>Mean </a:t>
            </a:r>
            <a:r>
              <a:rPr lang="en-US" sz="2800" b="1" dirty="0" smtClean="0">
                <a:solidFill>
                  <a:schemeClr val="tx1"/>
                </a:solidFill>
                <a:latin typeface="Calibri" pitchFamily="34" charset="0"/>
              </a:rPr>
              <a:t>R</a:t>
            </a:r>
            <a:endParaRPr lang="en-US" sz="2800" b="1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90" name="TextBox 89"/>
          <p:cNvSpPr txBox="1"/>
          <p:nvPr/>
        </p:nvSpPr>
        <p:spPr bwMode="auto">
          <a:xfrm>
            <a:off x="3135312" y="5380037"/>
            <a:ext cx="4953000" cy="464423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solidFill>
                  <a:schemeClr val="tx1"/>
                </a:solidFill>
                <a:latin typeface="Calibri" pitchFamily="34" charset="0"/>
              </a:rPr>
              <a:t>Resistance Boundary Thresholds </a:t>
            </a:r>
            <a:endParaRPr lang="en-US" sz="2600" dirty="0">
              <a:solidFill>
                <a:schemeClr val="tx1"/>
              </a:solidFill>
              <a:latin typeface="Calibri" pitchFamily="34" charset="0"/>
            </a:endParaRPr>
          </a:p>
        </p:txBody>
      </p:sp>
      <p:cxnSp>
        <p:nvCxnSpPr>
          <p:cNvPr id="92" name="Straight Arrow Connector 91"/>
          <p:cNvCxnSpPr/>
          <p:nvPr/>
        </p:nvCxnSpPr>
        <p:spPr>
          <a:xfrm rot="16200000" flipV="1">
            <a:off x="3630612" y="4808537"/>
            <a:ext cx="9906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Arrow Connector 93"/>
          <p:cNvCxnSpPr/>
          <p:nvPr/>
        </p:nvCxnSpPr>
        <p:spPr>
          <a:xfrm rot="5400000" flipH="1" flipV="1">
            <a:off x="5726112" y="4770437"/>
            <a:ext cx="99060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1" name="TextBox 110"/>
          <p:cNvSpPr txBox="1"/>
          <p:nvPr/>
        </p:nvSpPr>
        <p:spPr bwMode="auto">
          <a:xfrm>
            <a:off x="2678112" y="6065837"/>
            <a:ext cx="5943600" cy="1294585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Calibri" pitchFamily="34" charset="0"/>
              </a:rPr>
              <a:t>Precise Writes help alleviate drift at device level but takes longer and hurts lifetime!</a:t>
            </a:r>
            <a:endParaRPr lang="en-US" sz="28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18" name="Freeform 17"/>
          <p:cNvSpPr/>
          <p:nvPr/>
        </p:nvSpPr>
        <p:spPr>
          <a:xfrm>
            <a:off x="4506912" y="2027237"/>
            <a:ext cx="1219200" cy="2209800"/>
          </a:xfrm>
          <a:custGeom>
            <a:avLst/>
            <a:gdLst>
              <a:gd name="connsiteX0" fmla="*/ 0 w 836341"/>
              <a:gd name="connsiteY0" fmla="*/ 1237785 h 1237785"/>
              <a:gd name="connsiteX1" fmla="*/ 412595 w 836341"/>
              <a:gd name="connsiteY1" fmla="*/ 0 h 1237785"/>
              <a:gd name="connsiteX2" fmla="*/ 836341 w 836341"/>
              <a:gd name="connsiteY2" fmla="*/ 1237785 h 1237785"/>
              <a:gd name="connsiteX3" fmla="*/ 836341 w 836341"/>
              <a:gd name="connsiteY3" fmla="*/ 1237785 h 12377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36341" h="1237785">
                <a:moveTo>
                  <a:pt x="0" y="1237785"/>
                </a:moveTo>
                <a:cubicBezTo>
                  <a:pt x="136602" y="618892"/>
                  <a:pt x="273205" y="0"/>
                  <a:pt x="412595" y="0"/>
                </a:cubicBezTo>
                <a:cubicBezTo>
                  <a:pt x="551985" y="0"/>
                  <a:pt x="836341" y="1237785"/>
                  <a:pt x="836341" y="1237785"/>
                </a:cubicBezTo>
                <a:lnTo>
                  <a:pt x="836341" y="1237785"/>
                </a:lnTo>
              </a:path>
            </a:pathLst>
          </a:cu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9" name="TextBox 18"/>
          <p:cNvSpPr txBox="1"/>
          <p:nvPr/>
        </p:nvSpPr>
        <p:spPr bwMode="auto">
          <a:xfrm>
            <a:off x="5268912" y="1798637"/>
            <a:ext cx="1143000" cy="493084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tx1"/>
                </a:solidFill>
                <a:latin typeface="Calibri" pitchFamily="34" charset="0"/>
              </a:rPr>
              <a:t>Write</a:t>
            </a:r>
            <a:endParaRPr lang="en-US" sz="2800" dirty="0">
              <a:solidFill>
                <a:schemeClr val="tx1"/>
              </a:solidFill>
              <a:latin typeface="Calibri" pitchFamily="34" charset="0"/>
            </a:endParaRPr>
          </a:p>
        </p:txBody>
      </p:sp>
      <p:cxnSp>
        <p:nvCxnSpPr>
          <p:cNvPr id="21" name="Straight Arrow Connector 20"/>
          <p:cNvCxnSpPr/>
          <p:nvPr/>
        </p:nvCxnSpPr>
        <p:spPr>
          <a:xfrm rot="16200000" flipH="1">
            <a:off x="4734718" y="3094831"/>
            <a:ext cx="1905000" cy="7461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5726112" y="3398837"/>
            <a:ext cx="762000" cy="1588"/>
          </a:xfrm>
          <a:prstGeom prst="straightConnector1">
            <a:avLst/>
          </a:prstGeom>
          <a:ln w="28575">
            <a:solidFill>
              <a:schemeClr val="accent2">
                <a:lumMod val="75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" grpId="0" animBg="1"/>
      <p:bldP spid="111" grpId="0"/>
      <p:bldP spid="18" grpId="0" animBg="1"/>
      <p:bldP spid="1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Device Level Solution – Non Uniform Banding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7F6C6-98F3-4552-8E4F-E45557E3D54B}" type="slidenum">
              <a:rPr lang="en-US" smtClean="0"/>
              <a:pPr/>
              <a:t>16</a:t>
            </a:fld>
            <a:endParaRPr lang="en-US"/>
          </a:p>
        </p:txBody>
      </p:sp>
      <p:cxnSp>
        <p:nvCxnSpPr>
          <p:cNvPr id="51" name="Straight Connector 50"/>
          <p:cNvCxnSpPr/>
          <p:nvPr/>
        </p:nvCxnSpPr>
        <p:spPr>
          <a:xfrm>
            <a:off x="1839912" y="3134353"/>
            <a:ext cx="7162800" cy="1588"/>
          </a:xfrm>
          <a:prstGeom prst="line">
            <a:avLst/>
          </a:prstGeom>
          <a:ln w="28575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rot="5400000">
            <a:off x="2450306" y="2864643"/>
            <a:ext cx="1828800" cy="1588"/>
          </a:xfrm>
          <a:prstGeom prst="line">
            <a:avLst/>
          </a:prstGeom>
          <a:ln w="15875">
            <a:solidFill>
              <a:schemeClr val="accent2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rot="5400000">
            <a:off x="4202906" y="2864643"/>
            <a:ext cx="1828800" cy="1588"/>
          </a:xfrm>
          <a:prstGeom prst="line">
            <a:avLst/>
          </a:prstGeom>
          <a:ln w="15875">
            <a:solidFill>
              <a:schemeClr val="accent2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 rot="5400000">
            <a:off x="6107906" y="2864643"/>
            <a:ext cx="1828800" cy="1588"/>
          </a:xfrm>
          <a:prstGeom prst="line">
            <a:avLst/>
          </a:prstGeom>
          <a:ln w="15875">
            <a:solidFill>
              <a:schemeClr val="accent2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Freeform 59"/>
          <p:cNvSpPr/>
          <p:nvPr/>
        </p:nvSpPr>
        <p:spPr>
          <a:xfrm>
            <a:off x="5573712" y="1686553"/>
            <a:ext cx="1219200" cy="1295400"/>
          </a:xfrm>
          <a:custGeom>
            <a:avLst/>
            <a:gdLst>
              <a:gd name="connsiteX0" fmla="*/ 0 w 836341"/>
              <a:gd name="connsiteY0" fmla="*/ 1237785 h 1237785"/>
              <a:gd name="connsiteX1" fmla="*/ 412595 w 836341"/>
              <a:gd name="connsiteY1" fmla="*/ 0 h 1237785"/>
              <a:gd name="connsiteX2" fmla="*/ 836341 w 836341"/>
              <a:gd name="connsiteY2" fmla="*/ 1237785 h 1237785"/>
              <a:gd name="connsiteX3" fmla="*/ 836341 w 836341"/>
              <a:gd name="connsiteY3" fmla="*/ 1237785 h 12377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36341" h="1237785">
                <a:moveTo>
                  <a:pt x="0" y="1237785"/>
                </a:moveTo>
                <a:cubicBezTo>
                  <a:pt x="136602" y="618892"/>
                  <a:pt x="273205" y="0"/>
                  <a:pt x="412595" y="0"/>
                </a:cubicBezTo>
                <a:cubicBezTo>
                  <a:pt x="551985" y="0"/>
                  <a:pt x="836341" y="1237785"/>
                  <a:pt x="836341" y="1237785"/>
                </a:cubicBezTo>
                <a:lnTo>
                  <a:pt x="836341" y="1237785"/>
                </a:lnTo>
              </a:path>
            </a:pathLst>
          </a:cu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2" name="Freeform 61"/>
          <p:cNvSpPr/>
          <p:nvPr/>
        </p:nvSpPr>
        <p:spPr>
          <a:xfrm>
            <a:off x="7402512" y="1686553"/>
            <a:ext cx="1219200" cy="1295400"/>
          </a:xfrm>
          <a:custGeom>
            <a:avLst/>
            <a:gdLst>
              <a:gd name="connsiteX0" fmla="*/ 0 w 836341"/>
              <a:gd name="connsiteY0" fmla="*/ 1237785 h 1237785"/>
              <a:gd name="connsiteX1" fmla="*/ 412595 w 836341"/>
              <a:gd name="connsiteY1" fmla="*/ 0 h 1237785"/>
              <a:gd name="connsiteX2" fmla="*/ 836341 w 836341"/>
              <a:gd name="connsiteY2" fmla="*/ 1237785 h 1237785"/>
              <a:gd name="connsiteX3" fmla="*/ 836341 w 836341"/>
              <a:gd name="connsiteY3" fmla="*/ 1237785 h 12377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36341" h="1237785">
                <a:moveTo>
                  <a:pt x="0" y="1237785"/>
                </a:moveTo>
                <a:cubicBezTo>
                  <a:pt x="136602" y="618892"/>
                  <a:pt x="273205" y="0"/>
                  <a:pt x="412595" y="0"/>
                </a:cubicBezTo>
                <a:cubicBezTo>
                  <a:pt x="551985" y="0"/>
                  <a:pt x="836341" y="1237785"/>
                  <a:pt x="836341" y="1237785"/>
                </a:cubicBezTo>
                <a:lnTo>
                  <a:pt x="836341" y="1237785"/>
                </a:lnTo>
              </a:path>
            </a:pathLst>
          </a:cu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4" name="Freeform 63"/>
          <p:cNvSpPr/>
          <p:nvPr/>
        </p:nvSpPr>
        <p:spPr>
          <a:xfrm>
            <a:off x="3592512" y="1686553"/>
            <a:ext cx="1219200" cy="1295400"/>
          </a:xfrm>
          <a:custGeom>
            <a:avLst/>
            <a:gdLst>
              <a:gd name="connsiteX0" fmla="*/ 0 w 836341"/>
              <a:gd name="connsiteY0" fmla="*/ 1237785 h 1237785"/>
              <a:gd name="connsiteX1" fmla="*/ 412595 w 836341"/>
              <a:gd name="connsiteY1" fmla="*/ 0 h 1237785"/>
              <a:gd name="connsiteX2" fmla="*/ 836341 w 836341"/>
              <a:gd name="connsiteY2" fmla="*/ 1237785 h 1237785"/>
              <a:gd name="connsiteX3" fmla="*/ 836341 w 836341"/>
              <a:gd name="connsiteY3" fmla="*/ 1237785 h 12377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36341" h="1237785">
                <a:moveTo>
                  <a:pt x="0" y="1237785"/>
                </a:moveTo>
                <a:cubicBezTo>
                  <a:pt x="136602" y="618892"/>
                  <a:pt x="273205" y="0"/>
                  <a:pt x="412595" y="0"/>
                </a:cubicBezTo>
                <a:cubicBezTo>
                  <a:pt x="551985" y="0"/>
                  <a:pt x="836341" y="1237785"/>
                  <a:pt x="836341" y="1237785"/>
                </a:cubicBezTo>
                <a:lnTo>
                  <a:pt x="836341" y="1237785"/>
                </a:lnTo>
              </a:path>
            </a:pathLst>
          </a:cu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6" name="Freeform 65"/>
          <p:cNvSpPr/>
          <p:nvPr/>
        </p:nvSpPr>
        <p:spPr>
          <a:xfrm>
            <a:off x="1839912" y="1686553"/>
            <a:ext cx="1219200" cy="1295400"/>
          </a:xfrm>
          <a:custGeom>
            <a:avLst/>
            <a:gdLst>
              <a:gd name="connsiteX0" fmla="*/ 0 w 836341"/>
              <a:gd name="connsiteY0" fmla="*/ 1237785 h 1237785"/>
              <a:gd name="connsiteX1" fmla="*/ 412595 w 836341"/>
              <a:gd name="connsiteY1" fmla="*/ 0 h 1237785"/>
              <a:gd name="connsiteX2" fmla="*/ 836341 w 836341"/>
              <a:gd name="connsiteY2" fmla="*/ 1237785 h 1237785"/>
              <a:gd name="connsiteX3" fmla="*/ 836341 w 836341"/>
              <a:gd name="connsiteY3" fmla="*/ 1237785 h 12377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36341" h="1237785">
                <a:moveTo>
                  <a:pt x="0" y="1237785"/>
                </a:moveTo>
                <a:cubicBezTo>
                  <a:pt x="136602" y="618892"/>
                  <a:pt x="273205" y="0"/>
                  <a:pt x="412595" y="0"/>
                </a:cubicBezTo>
                <a:cubicBezTo>
                  <a:pt x="551985" y="0"/>
                  <a:pt x="836341" y="1237785"/>
                  <a:pt x="836341" y="1237785"/>
                </a:cubicBezTo>
                <a:lnTo>
                  <a:pt x="836341" y="1237785"/>
                </a:lnTo>
              </a:path>
            </a:pathLst>
          </a:cu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69" name="Straight Connector 68"/>
          <p:cNvCxnSpPr/>
          <p:nvPr/>
        </p:nvCxnSpPr>
        <p:spPr>
          <a:xfrm>
            <a:off x="1839912" y="6142037"/>
            <a:ext cx="7162800" cy="1588"/>
          </a:xfrm>
          <a:prstGeom prst="line">
            <a:avLst/>
          </a:prstGeom>
          <a:ln w="28575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 rot="5400000">
            <a:off x="658812" y="4275137"/>
            <a:ext cx="4953000" cy="1588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 rot="5400000">
            <a:off x="2601912" y="4237037"/>
            <a:ext cx="5029200" cy="1588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 rot="5400000">
            <a:off x="4792976" y="4254185"/>
            <a:ext cx="5065084" cy="1589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TextBox 72"/>
          <p:cNvSpPr txBox="1"/>
          <p:nvPr/>
        </p:nvSpPr>
        <p:spPr bwMode="auto">
          <a:xfrm>
            <a:off x="4278312" y="6675437"/>
            <a:ext cx="2590800" cy="493084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tx1"/>
                </a:solidFill>
                <a:latin typeface="Calibri" pitchFamily="34" charset="0"/>
              </a:rPr>
              <a:t>Resistance</a:t>
            </a:r>
            <a:endParaRPr lang="en-US" sz="2800" dirty="0">
              <a:solidFill>
                <a:schemeClr val="tx1"/>
              </a:solidFill>
              <a:latin typeface="Calibri" pitchFamily="34" charset="0"/>
            </a:endParaRPr>
          </a:p>
        </p:txBody>
      </p:sp>
      <p:cxnSp>
        <p:nvCxnSpPr>
          <p:cNvPr id="74" name="Straight Arrow Connector 73"/>
          <p:cNvCxnSpPr/>
          <p:nvPr/>
        </p:nvCxnSpPr>
        <p:spPr>
          <a:xfrm>
            <a:off x="5878512" y="6904037"/>
            <a:ext cx="1524000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Freeform 74"/>
          <p:cNvSpPr/>
          <p:nvPr/>
        </p:nvSpPr>
        <p:spPr>
          <a:xfrm>
            <a:off x="5497512" y="4694237"/>
            <a:ext cx="1219200" cy="1219200"/>
          </a:xfrm>
          <a:custGeom>
            <a:avLst/>
            <a:gdLst>
              <a:gd name="connsiteX0" fmla="*/ 0 w 836341"/>
              <a:gd name="connsiteY0" fmla="*/ 1237785 h 1237785"/>
              <a:gd name="connsiteX1" fmla="*/ 412595 w 836341"/>
              <a:gd name="connsiteY1" fmla="*/ 0 h 1237785"/>
              <a:gd name="connsiteX2" fmla="*/ 836341 w 836341"/>
              <a:gd name="connsiteY2" fmla="*/ 1237785 h 1237785"/>
              <a:gd name="connsiteX3" fmla="*/ 836341 w 836341"/>
              <a:gd name="connsiteY3" fmla="*/ 1237785 h 12377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36341" h="1237785">
                <a:moveTo>
                  <a:pt x="0" y="1237785"/>
                </a:moveTo>
                <a:cubicBezTo>
                  <a:pt x="136602" y="618892"/>
                  <a:pt x="273205" y="0"/>
                  <a:pt x="412595" y="0"/>
                </a:cubicBezTo>
                <a:cubicBezTo>
                  <a:pt x="551985" y="0"/>
                  <a:pt x="836341" y="1237785"/>
                  <a:pt x="836341" y="1237785"/>
                </a:cubicBezTo>
                <a:lnTo>
                  <a:pt x="836341" y="1237785"/>
                </a:lnTo>
              </a:path>
            </a:pathLst>
          </a:cu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7" name="Freeform 76"/>
          <p:cNvSpPr/>
          <p:nvPr/>
        </p:nvSpPr>
        <p:spPr>
          <a:xfrm>
            <a:off x="7478712" y="4694237"/>
            <a:ext cx="1219200" cy="1295400"/>
          </a:xfrm>
          <a:custGeom>
            <a:avLst/>
            <a:gdLst>
              <a:gd name="connsiteX0" fmla="*/ 0 w 836341"/>
              <a:gd name="connsiteY0" fmla="*/ 1237785 h 1237785"/>
              <a:gd name="connsiteX1" fmla="*/ 412595 w 836341"/>
              <a:gd name="connsiteY1" fmla="*/ 0 h 1237785"/>
              <a:gd name="connsiteX2" fmla="*/ 836341 w 836341"/>
              <a:gd name="connsiteY2" fmla="*/ 1237785 h 1237785"/>
              <a:gd name="connsiteX3" fmla="*/ 836341 w 836341"/>
              <a:gd name="connsiteY3" fmla="*/ 1237785 h 12377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36341" h="1237785">
                <a:moveTo>
                  <a:pt x="0" y="1237785"/>
                </a:moveTo>
                <a:cubicBezTo>
                  <a:pt x="136602" y="618892"/>
                  <a:pt x="273205" y="0"/>
                  <a:pt x="412595" y="0"/>
                </a:cubicBezTo>
                <a:cubicBezTo>
                  <a:pt x="551985" y="0"/>
                  <a:pt x="836341" y="1237785"/>
                  <a:pt x="836341" y="1237785"/>
                </a:cubicBezTo>
                <a:lnTo>
                  <a:pt x="836341" y="1237785"/>
                </a:lnTo>
              </a:path>
            </a:pathLst>
          </a:cu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9" name="Freeform 78"/>
          <p:cNvSpPr/>
          <p:nvPr/>
        </p:nvSpPr>
        <p:spPr>
          <a:xfrm>
            <a:off x="3440112" y="4694237"/>
            <a:ext cx="1295400" cy="1295400"/>
          </a:xfrm>
          <a:custGeom>
            <a:avLst/>
            <a:gdLst>
              <a:gd name="connsiteX0" fmla="*/ 0 w 836341"/>
              <a:gd name="connsiteY0" fmla="*/ 1237785 h 1237785"/>
              <a:gd name="connsiteX1" fmla="*/ 412595 w 836341"/>
              <a:gd name="connsiteY1" fmla="*/ 0 h 1237785"/>
              <a:gd name="connsiteX2" fmla="*/ 836341 w 836341"/>
              <a:gd name="connsiteY2" fmla="*/ 1237785 h 1237785"/>
              <a:gd name="connsiteX3" fmla="*/ 836341 w 836341"/>
              <a:gd name="connsiteY3" fmla="*/ 1237785 h 12377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36341" h="1237785">
                <a:moveTo>
                  <a:pt x="0" y="1237785"/>
                </a:moveTo>
                <a:cubicBezTo>
                  <a:pt x="136602" y="618892"/>
                  <a:pt x="273205" y="0"/>
                  <a:pt x="412595" y="0"/>
                </a:cubicBezTo>
                <a:cubicBezTo>
                  <a:pt x="551985" y="0"/>
                  <a:pt x="836341" y="1237785"/>
                  <a:pt x="836341" y="1237785"/>
                </a:cubicBezTo>
                <a:lnTo>
                  <a:pt x="836341" y="1237785"/>
                </a:lnTo>
              </a:path>
            </a:pathLst>
          </a:cu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1" name="Freeform 80"/>
          <p:cNvSpPr/>
          <p:nvPr/>
        </p:nvSpPr>
        <p:spPr>
          <a:xfrm>
            <a:off x="1763712" y="4770437"/>
            <a:ext cx="1295400" cy="1295400"/>
          </a:xfrm>
          <a:custGeom>
            <a:avLst/>
            <a:gdLst>
              <a:gd name="connsiteX0" fmla="*/ 0 w 836341"/>
              <a:gd name="connsiteY0" fmla="*/ 1237785 h 1237785"/>
              <a:gd name="connsiteX1" fmla="*/ 412595 w 836341"/>
              <a:gd name="connsiteY1" fmla="*/ 0 h 1237785"/>
              <a:gd name="connsiteX2" fmla="*/ 836341 w 836341"/>
              <a:gd name="connsiteY2" fmla="*/ 1237785 h 1237785"/>
              <a:gd name="connsiteX3" fmla="*/ 836341 w 836341"/>
              <a:gd name="connsiteY3" fmla="*/ 1237785 h 12377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36341" h="1237785">
                <a:moveTo>
                  <a:pt x="0" y="1237785"/>
                </a:moveTo>
                <a:cubicBezTo>
                  <a:pt x="136602" y="618892"/>
                  <a:pt x="273205" y="0"/>
                  <a:pt x="412595" y="0"/>
                </a:cubicBezTo>
                <a:cubicBezTo>
                  <a:pt x="551985" y="0"/>
                  <a:pt x="836341" y="1237785"/>
                  <a:pt x="836341" y="1237785"/>
                </a:cubicBezTo>
                <a:lnTo>
                  <a:pt x="836341" y="1237785"/>
                </a:lnTo>
              </a:path>
            </a:pathLst>
          </a:cu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3" name="TextBox 82"/>
          <p:cNvSpPr txBox="1"/>
          <p:nvPr/>
        </p:nvSpPr>
        <p:spPr bwMode="auto">
          <a:xfrm>
            <a:off x="544512" y="2027237"/>
            <a:ext cx="1219200" cy="493084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tx1"/>
                </a:solidFill>
                <a:latin typeface="Calibri" pitchFamily="34" charset="0"/>
              </a:rPr>
              <a:t>Before</a:t>
            </a:r>
            <a:endParaRPr lang="en-US" sz="28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84" name="TextBox 83"/>
          <p:cNvSpPr txBox="1"/>
          <p:nvPr/>
        </p:nvSpPr>
        <p:spPr bwMode="auto">
          <a:xfrm>
            <a:off x="544512" y="5115553"/>
            <a:ext cx="1219200" cy="493084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tx1"/>
                </a:solidFill>
                <a:latin typeface="Calibri" pitchFamily="34" charset="0"/>
              </a:rPr>
              <a:t>After</a:t>
            </a:r>
            <a:endParaRPr lang="en-US" sz="28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35" name="TextBox 34"/>
          <p:cNvSpPr txBox="1"/>
          <p:nvPr/>
        </p:nvSpPr>
        <p:spPr bwMode="auto">
          <a:xfrm>
            <a:off x="239712" y="2865437"/>
            <a:ext cx="1447800" cy="493084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tx1"/>
                </a:solidFill>
                <a:latin typeface="Calibri" pitchFamily="34" charset="0"/>
              </a:rPr>
              <a:t>Mean R</a:t>
            </a:r>
            <a:r>
              <a:rPr lang="en-US" sz="2800" baseline="-25000" dirty="0" smtClean="0">
                <a:solidFill>
                  <a:schemeClr val="tx1"/>
                </a:solidFill>
                <a:latin typeface="Calibri" pitchFamily="34" charset="0"/>
              </a:rPr>
              <a:t>0</a:t>
            </a:r>
            <a:endParaRPr lang="en-US" sz="2800" baseline="-25000" dirty="0">
              <a:solidFill>
                <a:schemeClr val="tx1"/>
              </a:solidFill>
              <a:latin typeface="Calibri" pitchFamily="34" charset="0"/>
            </a:endParaRPr>
          </a:p>
        </p:txBody>
      </p:sp>
      <p:cxnSp>
        <p:nvCxnSpPr>
          <p:cNvPr id="37" name="Straight Arrow Connector 36"/>
          <p:cNvCxnSpPr/>
          <p:nvPr/>
        </p:nvCxnSpPr>
        <p:spPr>
          <a:xfrm flipV="1">
            <a:off x="1458912" y="2560637"/>
            <a:ext cx="1066800" cy="3810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 bwMode="auto">
          <a:xfrm>
            <a:off x="2144712" y="3743953"/>
            <a:ext cx="838200" cy="493084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tx1"/>
                </a:solidFill>
                <a:latin typeface="Calibri" pitchFamily="34" charset="0"/>
              </a:rPr>
              <a:t>11</a:t>
            </a:r>
            <a:endParaRPr lang="en-US" sz="2800" b="1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39" name="TextBox 38"/>
          <p:cNvSpPr txBox="1"/>
          <p:nvPr/>
        </p:nvSpPr>
        <p:spPr bwMode="auto">
          <a:xfrm>
            <a:off x="3973512" y="3743953"/>
            <a:ext cx="838200" cy="493084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tx1"/>
                </a:solidFill>
                <a:latin typeface="Calibri" pitchFamily="34" charset="0"/>
              </a:rPr>
              <a:t>10</a:t>
            </a:r>
            <a:endParaRPr lang="en-US" sz="2800" b="1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40" name="TextBox 39"/>
          <p:cNvSpPr txBox="1"/>
          <p:nvPr/>
        </p:nvSpPr>
        <p:spPr bwMode="auto">
          <a:xfrm>
            <a:off x="5802312" y="3743953"/>
            <a:ext cx="838200" cy="493084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tx1"/>
                </a:solidFill>
                <a:latin typeface="Calibri" pitchFamily="34" charset="0"/>
              </a:rPr>
              <a:t>01</a:t>
            </a:r>
            <a:endParaRPr lang="en-US" sz="2800" b="1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41" name="TextBox 40"/>
          <p:cNvSpPr txBox="1"/>
          <p:nvPr/>
        </p:nvSpPr>
        <p:spPr bwMode="auto">
          <a:xfrm>
            <a:off x="7783512" y="3743953"/>
            <a:ext cx="838200" cy="493084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tx1"/>
                </a:solidFill>
                <a:latin typeface="Calibri" pitchFamily="34" charset="0"/>
              </a:rPr>
              <a:t>00</a:t>
            </a:r>
            <a:endParaRPr lang="en-US" sz="2800" b="1" dirty="0">
              <a:solidFill>
                <a:schemeClr val="tx1"/>
              </a:solidFill>
              <a:latin typeface="Calibri" pitchFamily="34" charset="0"/>
            </a:endParaRPr>
          </a:p>
        </p:txBody>
      </p:sp>
      <p:cxnSp>
        <p:nvCxnSpPr>
          <p:cNvPr id="46" name="Straight Arrow Connector 45"/>
          <p:cNvCxnSpPr/>
          <p:nvPr/>
        </p:nvCxnSpPr>
        <p:spPr>
          <a:xfrm>
            <a:off x="3363912" y="2332037"/>
            <a:ext cx="1752600" cy="1588"/>
          </a:xfrm>
          <a:prstGeom prst="straightConnector1">
            <a:avLst/>
          </a:prstGeom>
          <a:ln w="15875">
            <a:solidFill>
              <a:srgbClr val="C0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>
            <a:off x="5116512" y="2332037"/>
            <a:ext cx="1905000" cy="1588"/>
          </a:xfrm>
          <a:prstGeom prst="straightConnector1">
            <a:avLst/>
          </a:prstGeom>
          <a:ln w="15875">
            <a:solidFill>
              <a:srgbClr val="C0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>
            <a:off x="3059112" y="5151437"/>
            <a:ext cx="2057400" cy="1588"/>
          </a:xfrm>
          <a:prstGeom prst="straightConnector1">
            <a:avLst/>
          </a:prstGeom>
          <a:ln w="381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/>
          <p:nvPr/>
        </p:nvCxnSpPr>
        <p:spPr>
          <a:xfrm>
            <a:off x="5116512" y="5151437"/>
            <a:ext cx="2209800" cy="1588"/>
          </a:xfrm>
          <a:prstGeom prst="straightConnector1">
            <a:avLst/>
          </a:prstGeom>
          <a:ln w="381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" grpId="0" animBg="1"/>
      <p:bldP spid="77" grpId="0" animBg="1"/>
      <p:bldP spid="79" grpId="0" animBg="1"/>
      <p:bldP spid="81" grpId="0" animBg="1"/>
      <p:bldP spid="8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Solutions Summary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7F6C6-98F3-4552-8E4F-E45557E3D54B}" type="slidenum">
              <a:rPr lang="en-US" smtClean="0"/>
              <a:pPr/>
              <a:t>17</a:t>
            </a:fld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 rot="16200000" flipH="1">
            <a:off x="2259011" y="4427537"/>
            <a:ext cx="5486400" cy="762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077912" y="4160837"/>
            <a:ext cx="8382000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 bwMode="auto">
          <a:xfrm>
            <a:off x="1458912" y="1646237"/>
            <a:ext cx="2667000" cy="493084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tx1"/>
                </a:solidFill>
                <a:latin typeface="Calibri" pitchFamily="34" charset="0"/>
              </a:rPr>
              <a:t>Architectural</a:t>
            </a:r>
            <a:endParaRPr lang="en-US" sz="2800" b="1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10" name="TextBox 9"/>
          <p:cNvSpPr txBox="1"/>
          <p:nvPr/>
        </p:nvSpPr>
        <p:spPr bwMode="auto">
          <a:xfrm>
            <a:off x="6564312" y="1646237"/>
            <a:ext cx="1447800" cy="493084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tx1"/>
                </a:solidFill>
                <a:latin typeface="Calibri" pitchFamily="34" charset="0"/>
              </a:rPr>
              <a:t>Device</a:t>
            </a:r>
            <a:endParaRPr lang="en-US" sz="2800" b="1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11" name="TextBox 10"/>
          <p:cNvSpPr txBox="1"/>
          <p:nvPr/>
        </p:nvSpPr>
        <p:spPr bwMode="auto">
          <a:xfrm>
            <a:off x="6564312" y="4353553"/>
            <a:ext cx="1447800" cy="493084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tx1"/>
                </a:solidFill>
                <a:latin typeface="Calibri" pitchFamily="34" charset="0"/>
              </a:rPr>
              <a:t>System</a:t>
            </a:r>
            <a:endParaRPr lang="en-US" sz="2800" b="1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12" name="TextBox 11"/>
          <p:cNvSpPr txBox="1"/>
          <p:nvPr/>
        </p:nvSpPr>
        <p:spPr bwMode="auto">
          <a:xfrm>
            <a:off x="1839912" y="4353553"/>
            <a:ext cx="1447800" cy="493084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tx1"/>
                </a:solidFill>
                <a:latin typeface="Calibri" pitchFamily="34" charset="0"/>
              </a:rPr>
              <a:t>Circuit</a:t>
            </a:r>
            <a:endParaRPr lang="en-US" sz="2800" b="1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13" name="TextBox 12"/>
          <p:cNvSpPr txBox="1"/>
          <p:nvPr/>
        </p:nvSpPr>
        <p:spPr bwMode="auto">
          <a:xfrm>
            <a:off x="468312" y="2255837"/>
            <a:ext cx="4191000" cy="1695336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  <a:latin typeface="Calibri" pitchFamily="34" charset="0"/>
              </a:rPr>
              <a:t> Headroom schemes</a:t>
            </a:r>
          </a:p>
          <a:p>
            <a:pPr lvl="1"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  <a:latin typeface="Calibri" pitchFamily="34" charset="0"/>
              </a:rPr>
              <a:t>Trade off between error rates and lifetime</a:t>
            </a:r>
            <a:endParaRPr lang="en-US" sz="28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16" name="TextBox 15"/>
          <p:cNvSpPr txBox="1"/>
          <p:nvPr/>
        </p:nvSpPr>
        <p:spPr bwMode="auto">
          <a:xfrm>
            <a:off x="468312" y="4903901"/>
            <a:ext cx="4191000" cy="1695336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  <a:latin typeface="Calibri" pitchFamily="34" charset="0"/>
              </a:rPr>
              <a:t> Parity based technique</a:t>
            </a:r>
          </a:p>
          <a:p>
            <a:pPr lvl="1"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  <a:latin typeface="Calibri" pitchFamily="34" charset="0"/>
              </a:rPr>
              <a:t>Makes common case faster</a:t>
            </a:r>
          </a:p>
          <a:p>
            <a:pPr lvl="1"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  <a:latin typeface="Calibri" pitchFamily="34" charset="0"/>
              </a:rPr>
              <a:t>Reduces overheads</a:t>
            </a:r>
            <a:endParaRPr lang="en-US" sz="28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17" name="TextBox 16"/>
          <p:cNvSpPr txBox="1"/>
          <p:nvPr/>
        </p:nvSpPr>
        <p:spPr bwMode="auto">
          <a:xfrm>
            <a:off x="5345112" y="4922837"/>
            <a:ext cx="4343400" cy="1981568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  <a:latin typeface="Calibri" pitchFamily="34" charset="0"/>
              </a:rPr>
              <a:t> Varying scrub rates</a:t>
            </a:r>
          </a:p>
          <a:p>
            <a:pPr lvl="1"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  <a:latin typeface="Calibri" pitchFamily="34" charset="0"/>
              </a:rPr>
              <a:t>Accounts for changes in operating conditions</a:t>
            </a:r>
          </a:p>
          <a:p>
            <a:pPr lvl="2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  <a:latin typeface="Calibri" pitchFamily="34" charset="0"/>
              </a:rPr>
              <a:t>Temperature</a:t>
            </a:r>
          </a:p>
          <a:p>
            <a:pPr lvl="2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  <a:latin typeface="Calibri" pitchFamily="34" charset="0"/>
              </a:rPr>
              <a:t>Hard errors</a:t>
            </a:r>
            <a:endParaRPr lang="en-US" sz="24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18" name="TextBox 17"/>
          <p:cNvSpPr txBox="1"/>
          <p:nvPr/>
        </p:nvSpPr>
        <p:spPr bwMode="auto">
          <a:xfrm>
            <a:off x="5345112" y="2505003"/>
            <a:ext cx="4419600" cy="1695336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  <a:latin typeface="Calibri" pitchFamily="34" charset="0"/>
              </a:rPr>
              <a:t> Precise writes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  <a:latin typeface="Calibri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Calibri" pitchFamily="34" charset="0"/>
              </a:rPr>
              <a:t>Guardbanding</a:t>
            </a:r>
            <a:endParaRPr lang="en-US" sz="2800" dirty="0" smtClean="0">
              <a:solidFill>
                <a:schemeClr val="tx1"/>
              </a:solidFill>
              <a:latin typeface="Calibri" pitchFamily="34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  <a:latin typeface="Calibri" pitchFamily="34" charset="0"/>
              </a:rPr>
              <a:t>Trades off  between error rate write energy</a:t>
            </a:r>
            <a:endParaRPr lang="en-US" sz="28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14" name="Explosion 1 13"/>
          <p:cNvSpPr/>
          <p:nvPr/>
        </p:nvSpPr>
        <p:spPr>
          <a:xfrm>
            <a:off x="773112" y="1951037"/>
            <a:ext cx="3048000" cy="2209800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 bwMode="auto">
          <a:xfrm>
            <a:off x="1154112" y="2713037"/>
            <a:ext cx="2209800" cy="893834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Calibri" pitchFamily="34" charset="0"/>
              </a:rPr>
              <a:t>Error rates </a:t>
            </a:r>
            <a:r>
              <a:rPr lang="en-US" sz="2800" dirty="0" err="1" smtClean="0">
                <a:solidFill>
                  <a:schemeClr val="tx1"/>
                </a:solidFill>
                <a:latin typeface="Calibri" pitchFamily="34" charset="0"/>
              </a:rPr>
              <a:t>vs</a:t>
            </a:r>
            <a:r>
              <a:rPr lang="en-US" sz="2800" dirty="0" smtClean="0">
                <a:solidFill>
                  <a:schemeClr val="tx1"/>
                </a:solidFill>
                <a:latin typeface="Calibri" pitchFamily="34" charset="0"/>
              </a:rPr>
              <a:t> lifetime </a:t>
            </a:r>
            <a:endParaRPr lang="en-US" sz="28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19" name="Explosion 1 18"/>
          <p:cNvSpPr/>
          <p:nvPr/>
        </p:nvSpPr>
        <p:spPr>
          <a:xfrm>
            <a:off x="5345112" y="1722437"/>
            <a:ext cx="3733800" cy="2438400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 bwMode="auto">
          <a:xfrm>
            <a:off x="5954712" y="2484437"/>
            <a:ext cx="2209800" cy="893834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Calibri" pitchFamily="34" charset="0"/>
              </a:rPr>
              <a:t>Error rates </a:t>
            </a:r>
            <a:r>
              <a:rPr lang="en-US" sz="2800" dirty="0" err="1" smtClean="0">
                <a:solidFill>
                  <a:schemeClr val="tx1"/>
                </a:solidFill>
                <a:latin typeface="Calibri" pitchFamily="34" charset="0"/>
              </a:rPr>
              <a:t>vs</a:t>
            </a:r>
            <a:r>
              <a:rPr lang="en-US" sz="2800" dirty="0" smtClean="0">
                <a:solidFill>
                  <a:schemeClr val="tx1"/>
                </a:solidFill>
                <a:latin typeface="Calibri" pitchFamily="34" charset="0"/>
              </a:rPr>
              <a:t> write energy </a:t>
            </a:r>
            <a:endParaRPr lang="en-US" sz="28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21" name="Explosion 1 20"/>
          <p:cNvSpPr/>
          <p:nvPr/>
        </p:nvSpPr>
        <p:spPr>
          <a:xfrm>
            <a:off x="1001712" y="4541837"/>
            <a:ext cx="3352800" cy="2438400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 bwMode="auto">
          <a:xfrm>
            <a:off x="1611312" y="5303837"/>
            <a:ext cx="2209800" cy="893834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Calibri" pitchFamily="34" charset="0"/>
              </a:rPr>
              <a:t>Reduces ECC overheads</a:t>
            </a:r>
            <a:endParaRPr lang="en-US" sz="28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23" name="Explosion 1 22"/>
          <p:cNvSpPr/>
          <p:nvPr/>
        </p:nvSpPr>
        <p:spPr>
          <a:xfrm>
            <a:off x="5421312" y="4237037"/>
            <a:ext cx="4114800" cy="2743200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 bwMode="auto">
          <a:xfrm>
            <a:off x="5954712" y="5019603"/>
            <a:ext cx="2971800" cy="893834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Calibri" pitchFamily="34" charset="0"/>
              </a:rPr>
              <a:t>Accounts for varying conditions</a:t>
            </a:r>
            <a:endParaRPr lang="en-US" sz="2800" dirty="0">
              <a:solidFill>
                <a:schemeClr val="tx1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/>
      <p:bldP spid="19" grpId="0" animBg="1"/>
      <p:bldP spid="20" grpId="0"/>
      <p:bldP spid="21" grpId="0" animBg="1"/>
      <p:bldP spid="22" grpId="0"/>
      <p:bldP spid="23" grpId="0" animBg="1"/>
      <p:bldP spid="2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Resistance drift will exacerbate with MLC scaling</a:t>
            </a:r>
          </a:p>
          <a:p>
            <a:r>
              <a:rPr lang="en-US" dirty="0" smtClean="0"/>
              <a:t>Naïve solutions based on ECC support are costly for PCM</a:t>
            </a:r>
          </a:p>
          <a:p>
            <a:pPr lvl="1"/>
            <a:r>
              <a:rPr lang="en-US" dirty="0" smtClean="0"/>
              <a:t>Increased write energy, decreased lifetimes</a:t>
            </a:r>
          </a:p>
          <a:p>
            <a:r>
              <a:rPr lang="en-US" dirty="0" smtClean="0"/>
              <a:t>Holistic solutions need to be explored to counter drift at device, architectural and system levels</a:t>
            </a:r>
          </a:p>
          <a:p>
            <a:pPr lvl="1"/>
            <a:r>
              <a:rPr lang="en-US" dirty="0" smtClean="0"/>
              <a:t>39% reduction in energy, 4x less errors, 102x increase in lifetime</a:t>
            </a:r>
          </a:p>
          <a:p>
            <a:pPr lvl="1"/>
            <a:r>
              <a:rPr lang="en-US" dirty="0" smtClean="0"/>
              <a:t>Work in progress!!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7F6C6-98F3-4552-8E4F-E45557E3D54B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2216150"/>
            <a:ext cx="9072563" cy="4078287"/>
          </a:xfrm>
        </p:spPr>
        <p:txBody>
          <a:bodyPr>
            <a:normAutofit/>
          </a:bodyPr>
          <a:lstStyle/>
          <a:p>
            <a:r>
              <a:rPr lang="en-US" dirty="0" smtClean="0"/>
              <a:t>Thanks!!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www.cs.utah.edu/arch-research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7F6C6-98F3-4552-8E4F-E45557E3D54B}" type="slidenum">
              <a:rPr lang="en-US" smtClean="0"/>
              <a:pPr/>
              <a:t>19</a:t>
            </a:fld>
            <a:endParaRPr lang="en-US"/>
          </a:p>
        </p:txBody>
      </p:sp>
      <p:pic>
        <p:nvPicPr>
          <p:cNvPr id="5" name="Picture 4" descr="Ulogo_colo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78312" y="6244586"/>
            <a:ext cx="1507900" cy="1040451"/>
          </a:xfrm>
          <a:prstGeom prst="rect">
            <a:avLst/>
          </a:prstGeom>
        </p:spPr>
      </p:pic>
      <p:pic>
        <p:nvPicPr>
          <p:cNvPr id="6" name="Picture 3" descr="C:\Users\Manju\Desktop\ibm_logo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90379" y="6294437"/>
            <a:ext cx="2045733" cy="977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Quick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Multi level cells in PCM appear </a:t>
            </a:r>
            <a:r>
              <a:rPr lang="en-US" dirty="0" smtClean="0"/>
              <a:t>imminent</a:t>
            </a:r>
          </a:p>
          <a:p>
            <a:r>
              <a:rPr lang="en-US" dirty="0" smtClean="0"/>
              <a:t>A number of proposals exist to handle hard errors and lifetime issues of PCM devices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Resistance Drift</a:t>
            </a:r>
            <a:r>
              <a:rPr lang="en-US" dirty="0" smtClean="0"/>
              <a:t> is a lesser explored phenomenon</a:t>
            </a:r>
          </a:p>
          <a:p>
            <a:pPr lvl="1"/>
            <a:r>
              <a:rPr lang="en-US" dirty="0" smtClean="0"/>
              <a:t>Will become increasingly significant as number of levels/cell increases – primary cause of “soft errors”</a:t>
            </a:r>
          </a:p>
          <a:p>
            <a:pPr lvl="1"/>
            <a:r>
              <a:rPr lang="en-US" dirty="0" smtClean="0"/>
              <a:t>Naïve techniques based on DRAM-like refresh will be extremely costly for both latency and energy</a:t>
            </a:r>
          </a:p>
          <a:p>
            <a:pPr lvl="1"/>
            <a:r>
              <a:rPr lang="en-US" dirty="0" smtClean="0"/>
              <a:t>Need to explore </a:t>
            </a:r>
            <a:r>
              <a:rPr lang="en-US" dirty="0" smtClean="0">
                <a:solidFill>
                  <a:srgbClr val="0070C0"/>
                </a:solidFill>
              </a:rPr>
              <a:t>holistic</a:t>
            </a:r>
            <a:r>
              <a:rPr lang="en-US" dirty="0" smtClean="0"/>
              <a:t> solutions to counter drift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7F6C6-98F3-4552-8E4F-E45557E3D54B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Phase Change Memory - MLC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Chalcogenide</a:t>
            </a:r>
            <a:r>
              <a:rPr lang="en-US" dirty="0" smtClean="0"/>
              <a:t> material can exist in </a:t>
            </a:r>
            <a:r>
              <a:rPr lang="en-US" dirty="0" smtClean="0">
                <a:solidFill>
                  <a:srgbClr val="FF0000"/>
                </a:solidFill>
              </a:rPr>
              <a:t>crystalline</a:t>
            </a:r>
            <a:r>
              <a:rPr lang="en-US" dirty="0" smtClean="0"/>
              <a:t> or </a:t>
            </a:r>
            <a:r>
              <a:rPr lang="en-US" dirty="0" smtClean="0">
                <a:solidFill>
                  <a:srgbClr val="FF0000"/>
                </a:solidFill>
              </a:rPr>
              <a:t>amorphous</a:t>
            </a:r>
            <a:r>
              <a:rPr lang="en-US" dirty="0" smtClean="0"/>
              <a:t> states</a:t>
            </a:r>
          </a:p>
          <a:p>
            <a:r>
              <a:rPr lang="en-US" dirty="0" smtClean="0"/>
              <a:t>The material can also be programmed into </a:t>
            </a:r>
            <a:r>
              <a:rPr lang="en-US" smtClean="0"/>
              <a:t>intermediate states</a:t>
            </a:r>
            <a:endParaRPr lang="en-US" dirty="0" smtClean="0"/>
          </a:p>
          <a:p>
            <a:pPr lvl="1"/>
            <a:r>
              <a:rPr lang="en-US" dirty="0" smtClean="0"/>
              <a:t>Leads to many intermediate states, paving way for </a:t>
            </a:r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Multi Level Cells</a:t>
            </a:r>
            <a:r>
              <a:rPr lang="en-US" dirty="0" smtClean="0"/>
              <a:t> (MLCs)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7F6C6-98F3-4552-8E4F-E45557E3D54B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306512" y="4927269"/>
            <a:ext cx="7848600" cy="457200"/>
          </a:xfrm>
          <a:prstGeom prst="rect">
            <a:avLst/>
          </a:prstGeom>
          <a:gradFill flip="none" rotWithShape="1">
            <a:gsLst>
              <a:gs pos="0">
                <a:srgbClr val="FF3399"/>
              </a:gs>
              <a:gs pos="25000">
                <a:srgbClr val="FF6633"/>
              </a:gs>
              <a:gs pos="50000">
                <a:srgbClr val="FFFF00"/>
              </a:gs>
              <a:gs pos="75000">
                <a:srgbClr val="01A78F"/>
              </a:gs>
              <a:gs pos="100000">
                <a:srgbClr val="3366FF"/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 bwMode="auto">
          <a:xfrm>
            <a:off x="3744912" y="5684837"/>
            <a:ext cx="2286000" cy="493084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tx1"/>
                </a:solidFill>
                <a:latin typeface="Calibri" pitchFamily="34" charset="0"/>
              </a:rPr>
              <a:t>Resistance</a:t>
            </a:r>
            <a:endParaRPr lang="en-US" sz="2800" dirty="0">
              <a:solidFill>
                <a:schemeClr val="tx1"/>
              </a:solidFill>
              <a:latin typeface="Calibri" pitchFamily="34" charset="0"/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5573712" y="5911849"/>
            <a:ext cx="76200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 bwMode="auto">
          <a:xfrm>
            <a:off x="7631112" y="5677614"/>
            <a:ext cx="1981200" cy="464423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solidFill>
                  <a:schemeClr val="tx1"/>
                </a:solidFill>
                <a:latin typeface="Calibri" pitchFamily="34" charset="0"/>
              </a:rPr>
              <a:t>Amorphous</a:t>
            </a:r>
            <a:endParaRPr lang="en-US" sz="2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10" name="TextBox 9"/>
          <p:cNvSpPr txBox="1"/>
          <p:nvPr/>
        </p:nvSpPr>
        <p:spPr bwMode="auto">
          <a:xfrm>
            <a:off x="1154112" y="5677614"/>
            <a:ext cx="1752600" cy="464423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solidFill>
                  <a:schemeClr val="tx1"/>
                </a:solidFill>
                <a:latin typeface="Calibri" pitchFamily="34" charset="0"/>
              </a:rPr>
              <a:t>Crystalline </a:t>
            </a:r>
            <a:endParaRPr lang="en-US" sz="2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11" name="TextBox 10"/>
          <p:cNvSpPr txBox="1"/>
          <p:nvPr/>
        </p:nvSpPr>
        <p:spPr bwMode="auto">
          <a:xfrm>
            <a:off x="1763712" y="4927269"/>
            <a:ext cx="838200" cy="493084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tx1"/>
                </a:solidFill>
                <a:latin typeface="Calibri" pitchFamily="34" charset="0"/>
              </a:rPr>
              <a:t>(11)</a:t>
            </a:r>
            <a:endParaRPr lang="en-US" sz="28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12" name="TextBox 11"/>
          <p:cNvSpPr txBox="1"/>
          <p:nvPr/>
        </p:nvSpPr>
        <p:spPr bwMode="auto">
          <a:xfrm>
            <a:off x="7783512" y="4927269"/>
            <a:ext cx="762000" cy="493084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tx1"/>
                </a:solidFill>
                <a:latin typeface="Calibri" pitchFamily="34" charset="0"/>
              </a:rPr>
              <a:t>(00)</a:t>
            </a:r>
            <a:endParaRPr lang="en-US" sz="2800" dirty="0">
              <a:solidFill>
                <a:schemeClr val="tx1"/>
              </a:solidFill>
              <a:latin typeface="Calibri" pitchFamily="34" charset="0"/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 rot="5400000">
            <a:off x="7021512" y="5151437"/>
            <a:ext cx="45720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 bwMode="auto">
          <a:xfrm>
            <a:off x="3744912" y="4927269"/>
            <a:ext cx="838200" cy="493084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tx1"/>
                </a:solidFill>
                <a:latin typeface="Calibri" pitchFamily="34" charset="0"/>
              </a:rPr>
              <a:t>(10)</a:t>
            </a:r>
            <a:endParaRPr lang="en-US" sz="28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18" name="TextBox 17"/>
          <p:cNvSpPr txBox="1"/>
          <p:nvPr/>
        </p:nvSpPr>
        <p:spPr bwMode="auto">
          <a:xfrm>
            <a:off x="5802312" y="4922837"/>
            <a:ext cx="838200" cy="493084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tx1"/>
                </a:solidFill>
                <a:latin typeface="Calibri" pitchFamily="34" charset="0"/>
              </a:rPr>
              <a:t>(01)</a:t>
            </a:r>
            <a:endParaRPr lang="en-US" sz="28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1306512" y="6451269"/>
            <a:ext cx="7848600" cy="457200"/>
          </a:xfrm>
          <a:prstGeom prst="rect">
            <a:avLst/>
          </a:prstGeom>
          <a:gradFill flip="none" rotWithShape="1">
            <a:gsLst>
              <a:gs pos="0">
                <a:srgbClr val="FF3399"/>
              </a:gs>
              <a:gs pos="25000">
                <a:srgbClr val="FF6633"/>
              </a:gs>
              <a:gs pos="50000">
                <a:srgbClr val="FFFF00"/>
              </a:gs>
              <a:gs pos="75000">
                <a:srgbClr val="01A78F"/>
              </a:gs>
              <a:gs pos="100000">
                <a:srgbClr val="3366FF"/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 bwMode="auto">
          <a:xfrm>
            <a:off x="1154112" y="6451269"/>
            <a:ext cx="1066800" cy="493084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tx1"/>
                </a:solidFill>
                <a:latin typeface="Calibri" pitchFamily="34" charset="0"/>
              </a:rPr>
              <a:t> (111)</a:t>
            </a:r>
            <a:endParaRPr lang="en-US" sz="28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25" name="TextBox 24"/>
          <p:cNvSpPr txBox="1"/>
          <p:nvPr/>
        </p:nvSpPr>
        <p:spPr bwMode="auto">
          <a:xfrm>
            <a:off x="8316912" y="6468212"/>
            <a:ext cx="914400" cy="435825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tx1"/>
                </a:solidFill>
                <a:latin typeface="Calibri" pitchFamily="34" charset="0"/>
              </a:rPr>
              <a:t>(000)</a:t>
            </a:r>
            <a:endParaRPr lang="en-US" sz="24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29" name="TextBox 28"/>
          <p:cNvSpPr txBox="1"/>
          <p:nvPr/>
        </p:nvSpPr>
        <p:spPr bwMode="auto">
          <a:xfrm>
            <a:off x="3135312" y="6446837"/>
            <a:ext cx="1066800" cy="493084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tx1"/>
                </a:solidFill>
                <a:latin typeface="Calibri" pitchFamily="34" charset="0"/>
              </a:rPr>
              <a:t>(101)</a:t>
            </a:r>
            <a:endParaRPr lang="en-US" sz="28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30" name="TextBox 29"/>
          <p:cNvSpPr txBox="1"/>
          <p:nvPr/>
        </p:nvSpPr>
        <p:spPr bwMode="auto">
          <a:xfrm>
            <a:off x="5192712" y="6446837"/>
            <a:ext cx="1066800" cy="493084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tx1"/>
                </a:solidFill>
                <a:latin typeface="Calibri" pitchFamily="34" charset="0"/>
              </a:rPr>
              <a:t>(011)</a:t>
            </a:r>
            <a:endParaRPr lang="en-US" sz="2800" dirty="0">
              <a:solidFill>
                <a:schemeClr val="tx1"/>
              </a:solidFill>
              <a:latin typeface="Calibri" pitchFamily="34" charset="0"/>
            </a:endParaRPr>
          </a:p>
        </p:txBody>
      </p:sp>
      <p:cxnSp>
        <p:nvCxnSpPr>
          <p:cNvPr id="38" name="Straight Connector 37"/>
          <p:cNvCxnSpPr/>
          <p:nvPr/>
        </p:nvCxnSpPr>
        <p:spPr>
          <a:xfrm rot="5400000">
            <a:off x="4888706" y="5151437"/>
            <a:ext cx="456406" cy="79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rot="5400000">
            <a:off x="2830512" y="5151437"/>
            <a:ext cx="456406" cy="79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rot="5400000">
            <a:off x="2830512" y="6675437"/>
            <a:ext cx="456406" cy="79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rot="5400000">
            <a:off x="1916112" y="6675437"/>
            <a:ext cx="456406" cy="79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rot="5400000">
            <a:off x="3897312" y="6675437"/>
            <a:ext cx="45720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rot="5400000">
            <a:off x="4888706" y="6675437"/>
            <a:ext cx="456406" cy="79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rot="5400000">
            <a:off x="5954712" y="6675437"/>
            <a:ext cx="45720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rot="5400000">
            <a:off x="7021512" y="6675437"/>
            <a:ext cx="45720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rot="5400000">
            <a:off x="8012113" y="6675438"/>
            <a:ext cx="457201" cy="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 bwMode="auto">
          <a:xfrm>
            <a:off x="6259512" y="6446837"/>
            <a:ext cx="1066800" cy="493084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tx1"/>
                </a:solidFill>
                <a:latin typeface="Calibri" pitchFamily="34" charset="0"/>
              </a:rPr>
              <a:t>(010)</a:t>
            </a:r>
            <a:endParaRPr lang="en-US" sz="28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32" name="TextBox 31"/>
          <p:cNvSpPr txBox="1"/>
          <p:nvPr/>
        </p:nvSpPr>
        <p:spPr bwMode="auto">
          <a:xfrm>
            <a:off x="7250112" y="6446837"/>
            <a:ext cx="1066800" cy="493084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tx1"/>
                </a:solidFill>
                <a:latin typeface="Calibri" pitchFamily="34" charset="0"/>
              </a:rPr>
              <a:t>(001)</a:t>
            </a:r>
            <a:endParaRPr lang="en-US" sz="28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33" name="TextBox 32"/>
          <p:cNvSpPr txBox="1"/>
          <p:nvPr/>
        </p:nvSpPr>
        <p:spPr bwMode="auto">
          <a:xfrm>
            <a:off x="2068512" y="6446837"/>
            <a:ext cx="1066800" cy="493084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tx1"/>
                </a:solidFill>
                <a:latin typeface="Calibri" pitchFamily="34" charset="0"/>
              </a:rPr>
              <a:t> (110)</a:t>
            </a:r>
            <a:endParaRPr lang="en-US" sz="28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34" name="TextBox 33"/>
          <p:cNvSpPr txBox="1"/>
          <p:nvPr/>
        </p:nvSpPr>
        <p:spPr bwMode="auto">
          <a:xfrm>
            <a:off x="4125912" y="6446837"/>
            <a:ext cx="1066800" cy="493084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tx1"/>
                </a:solidFill>
                <a:latin typeface="Calibri" pitchFamily="34" charset="0"/>
              </a:rPr>
              <a:t>(100)</a:t>
            </a:r>
            <a:endParaRPr lang="en-US" sz="2800" dirty="0">
              <a:solidFill>
                <a:schemeClr val="tx1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Resistance Drift?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7F6C6-98F3-4552-8E4F-E45557E3D54B}" type="slidenum">
              <a:rPr lang="en-US" smtClean="0"/>
              <a:pPr/>
              <a:t>4</a:t>
            </a:fld>
            <a:endParaRPr lang="en-US"/>
          </a:p>
        </p:txBody>
      </p:sp>
      <p:cxnSp>
        <p:nvCxnSpPr>
          <p:cNvPr id="8" name="Straight Arrow Connector 7"/>
          <p:cNvCxnSpPr/>
          <p:nvPr/>
        </p:nvCxnSpPr>
        <p:spPr>
          <a:xfrm rot="5400000" flipH="1" flipV="1">
            <a:off x="-674688" y="4008437"/>
            <a:ext cx="4114800" cy="1588"/>
          </a:xfrm>
          <a:prstGeom prst="straightConnector1">
            <a:avLst/>
          </a:prstGeom>
          <a:ln w="412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1382712" y="6065837"/>
            <a:ext cx="7696200" cy="1588"/>
          </a:xfrm>
          <a:prstGeom prst="straightConnector1">
            <a:avLst/>
          </a:prstGeom>
          <a:ln w="412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5400000">
            <a:off x="888206" y="4198937"/>
            <a:ext cx="4343400" cy="1588"/>
          </a:xfrm>
          <a:prstGeom prst="line">
            <a:avLst/>
          </a:prstGeom>
          <a:ln w="22225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rot="5400000">
            <a:off x="2639218" y="4198143"/>
            <a:ext cx="4343400" cy="1588"/>
          </a:xfrm>
          <a:prstGeom prst="line">
            <a:avLst/>
          </a:prstGeom>
          <a:ln w="22225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5400000">
            <a:off x="4620417" y="4198143"/>
            <a:ext cx="4343400" cy="1588"/>
          </a:xfrm>
          <a:prstGeom prst="line">
            <a:avLst/>
          </a:prstGeom>
          <a:ln w="22225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 bwMode="auto">
          <a:xfrm>
            <a:off x="4354512" y="6370637"/>
            <a:ext cx="3810000" cy="493084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tx1"/>
                </a:solidFill>
                <a:latin typeface="Calibri" pitchFamily="34" charset="0"/>
              </a:rPr>
              <a:t>Resistance </a:t>
            </a:r>
            <a:endParaRPr lang="en-US" sz="2800" dirty="0">
              <a:solidFill>
                <a:schemeClr val="tx1"/>
              </a:solidFill>
              <a:latin typeface="Calibri" pitchFamily="34" charset="0"/>
            </a:endParaRPr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6259512" y="6599237"/>
            <a:ext cx="1676400" cy="1588"/>
          </a:xfrm>
          <a:prstGeom prst="straightConnector1">
            <a:avLst/>
          </a:prstGeom>
          <a:ln w="349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 bwMode="auto">
          <a:xfrm>
            <a:off x="381000" y="2027237"/>
            <a:ext cx="1154112" cy="493084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tx1"/>
                </a:solidFill>
                <a:latin typeface="Calibri" pitchFamily="34" charset="0"/>
              </a:rPr>
              <a:t>Time</a:t>
            </a:r>
            <a:endParaRPr lang="en-US" sz="28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22" name="TextBox 21"/>
          <p:cNvSpPr txBox="1"/>
          <p:nvPr/>
        </p:nvSpPr>
        <p:spPr bwMode="auto">
          <a:xfrm>
            <a:off x="1839912" y="2484437"/>
            <a:ext cx="838200" cy="493084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tx1"/>
                </a:solidFill>
                <a:latin typeface="Calibri" pitchFamily="34" charset="0"/>
              </a:rPr>
              <a:t>11</a:t>
            </a:r>
            <a:endParaRPr lang="en-US" sz="2800" b="1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23" name="TextBox 22"/>
          <p:cNvSpPr txBox="1"/>
          <p:nvPr/>
        </p:nvSpPr>
        <p:spPr bwMode="auto">
          <a:xfrm>
            <a:off x="3668712" y="2484437"/>
            <a:ext cx="838200" cy="493084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tx1"/>
                </a:solidFill>
                <a:latin typeface="Calibri" pitchFamily="34" charset="0"/>
              </a:rPr>
              <a:t>10</a:t>
            </a:r>
            <a:endParaRPr lang="en-US" sz="2800" b="1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24" name="TextBox 23"/>
          <p:cNvSpPr txBox="1"/>
          <p:nvPr/>
        </p:nvSpPr>
        <p:spPr bwMode="auto">
          <a:xfrm>
            <a:off x="5497512" y="2484437"/>
            <a:ext cx="838200" cy="493084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tx1"/>
                </a:solidFill>
                <a:latin typeface="Calibri" pitchFamily="34" charset="0"/>
              </a:rPr>
              <a:t>01</a:t>
            </a:r>
            <a:endParaRPr lang="en-US" sz="2800" b="1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25" name="TextBox 24"/>
          <p:cNvSpPr txBox="1"/>
          <p:nvPr/>
        </p:nvSpPr>
        <p:spPr bwMode="auto">
          <a:xfrm>
            <a:off x="7478712" y="2484437"/>
            <a:ext cx="838200" cy="493084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tx1"/>
                </a:solidFill>
                <a:latin typeface="Calibri" pitchFamily="34" charset="0"/>
              </a:rPr>
              <a:t>00</a:t>
            </a:r>
            <a:endParaRPr lang="en-US" sz="2800" b="1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26" name="Decagon 25"/>
          <p:cNvSpPr/>
          <p:nvPr/>
        </p:nvSpPr>
        <p:spPr>
          <a:xfrm>
            <a:off x="3897312" y="4618037"/>
            <a:ext cx="228600" cy="228600"/>
          </a:xfrm>
          <a:prstGeom prst="dec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Decagon 26"/>
          <p:cNvSpPr/>
          <p:nvPr/>
        </p:nvSpPr>
        <p:spPr>
          <a:xfrm>
            <a:off x="3897312" y="4618037"/>
            <a:ext cx="228600" cy="228600"/>
          </a:xfrm>
          <a:prstGeom prst="dec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 bwMode="auto">
          <a:xfrm>
            <a:off x="3821112" y="4922837"/>
            <a:ext cx="609600" cy="493084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tx1"/>
                </a:solidFill>
                <a:latin typeface="Calibri" pitchFamily="34" charset="0"/>
              </a:rPr>
              <a:t>A</a:t>
            </a:r>
            <a:endParaRPr lang="en-US" sz="2800" b="1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29" name="TextBox 28"/>
          <p:cNvSpPr txBox="1"/>
          <p:nvPr/>
        </p:nvSpPr>
        <p:spPr bwMode="auto">
          <a:xfrm>
            <a:off x="5040312" y="4160837"/>
            <a:ext cx="609600" cy="493084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tx1"/>
                </a:solidFill>
                <a:latin typeface="Calibri" pitchFamily="34" charset="0"/>
              </a:rPr>
              <a:t>B</a:t>
            </a:r>
            <a:endParaRPr lang="en-US" sz="2800" b="1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30" name="Explosion 2 29"/>
          <p:cNvSpPr/>
          <p:nvPr/>
        </p:nvSpPr>
        <p:spPr>
          <a:xfrm rot="1418221">
            <a:off x="5064674" y="2658888"/>
            <a:ext cx="1981200" cy="1676400"/>
          </a:xfrm>
          <a:prstGeom prst="irregularSeal2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0"/>
          <p:cNvSpPr txBox="1"/>
          <p:nvPr/>
        </p:nvSpPr>
        <p:spPr bwMode="auto">
          <a:xfrm>
            <a:off x="5293274" y="3268488"/>
            <a:ext cx="1447800" cy="493084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tx1"/>
                </a:solidFill>
                <a:latin typeface="Calibri" pitchFamily="34" charset="0"/>
              </a:rPr>
              <a:t>ERROR!!</a:t>
            </a:r>
            <a:endParaRPr lang="en-US" sz="2800" dirty="0">
              <a:solidFill>
                <a:schemeClr val="tx1"/>
              </a:solidFill>
              <a:latin typeface="Calibri" pitchFamily="34" charset="0"/>
            </a:endParaRPr>
          </a:p>
        </p:txBody>
      </p:sp>
      <p:cxnSp>
        <p:nvCxnSpPr>
          <p:cNvPr id="33" name="Straight Arrow Connector 32"/>
          <p:cNvCxnSpPr/>
          <p:nvPr/>
        </p:nvCxnSpPr>
        <p:spPr>
          <a:xfrm flipV="1">
            <a:off x="4125912" y="3779837"/>
            <a:ext cx="990600" cy="9144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rot="5400000" flipH="1" flipV="1">
            <a:off x="1801812" y="4046537"/>
            <a:ext cx="1143000" cy="4572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 flipV="1">
            <a:off x="5345112" y="4313237"/>
            <a:ext cx="1143000" cy="5334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 flipV="1">
            <a:off x="7554912" y="4465637"/>
            <a:ext cx="1371600" cy="3048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1382712" y="4846637"/>
            <a:ext cx="7696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1382712" y="3779837"/>
            <a:ext cx="7696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 bwMode="auto">
          <a:xfrm>
            <a:off x="696912" y="4618037"/>
            <a:ext cx="609600" cy="493084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tx1"/>
                </a:solidFill>
                <a:latin typeface="Calibri" pitchFamily="34" charset="0"/>
              </a:rPr>
              <a:t>T</a:t>
            </a:r>
            <a:r>
              <a:rPr lang="en-US" sz="2800" baseline="-25000" dirty="0" smtClean="0">
                <a:solidFill>
                  <a:schemeClr val="tx1"/>
                </a:solidFill>
                <a:latin typeface="Calibri" pitchFamily="34" charset="0"/>
              </a:rPr>
              <a:t>0</a:t>
            </a:r>
            <a:endParaRPr lang="en-US" sz="2800" baseline="-250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37" name="TextBox 36"/>
          <p:cNvSpPr txBox="1"/>
          <p:nvPr/>
        </p:nvSpPr>
        <p:spPr bwMode="auto">
          <a:xfrm>
            <a:off x="696912" y="3398837"/>
            <a:ext cx="609600" cy="493084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chemeClr val="tx1"/>
                </a:solidFill>
                <a:latin typeface="Calibri" pitchFamily="34" charset="0"/>
              </a:rPr>
              <a:t>T</a:t>
            </a:r>
            <a:r>
              <a:rPr lang="en-US" sz="2800" baseline="-25000" dirty="0" err="1" smtClean="0">
                <a:solidFill>
                  <a:schemeClr val="tx1"/>
                </a:solidFill>
                <a:latin typeface="Calibri" pitchFamily="34" charset="0"/>
              </a:rPr>
              <a:t>n</a:t>
            </a:r>
            <a:endParaRPr lang="en-US" sz="2800" baseline="-25000" dirty="0">
              <a:solidFill>
                <a:schemeClr val="tx1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9732E-6 2.41915E-6 L 0.10589 -0.12096 " pathEditMode="relative" rAng="0" ptsTypes="AA">
                                      <p:cBhvr>
                                        <p:cTn id="6" dur="3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3" y="-6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" dur="3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29" grpId="0"/>
      <p:bldP spid="30" grpId="0" animBg="1"/>
      <p:bldP spid="3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Resistance Drift -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825" y="1646237"/>
            <a:ext cx="9072563" cy="4989512"/>
          </a:xfrm>
        </p:spPr>
        <p:txBody>
          <a:bodyPr/>
          <a:lstStyle/>
          <a:p>
            <a:r>
              <a:rPr lang="en-US" dirty="0" smtClean="0"/>
              <a:t>Programmed resistance drifts according to power law equation -</a:t>
            </a:r>
          </a:p>
          <a:p>
            <a:endParaRPr lang="en-US" dirty="0" smtClean="0"/>
          </a:p>
          <a:p>
            <a:r>
              <a:rPr lang="en-US" dirty="0" smtClean="0"/>
              <a:t>R</a:t>
            </a:r>
            <a:r>
              <a:rPr lang="en-US" baseline="-25000" dirty="0" smtClean="0"/>
              <a:t>0</a:t>
            </a:r>
            <a:r>
              <a:rPr lang="en-US" dirty="0" smtClean="0"/>
              <a:t>, </a:t>
            </a:r>
            <a:r>
              <a:rPr lang="el-GR" dirty="0" smtClean="0"/>
              <a:t>α</a:t>
            </a:r>
            <a:r>
              <a:rPr lang="en-US" dirty="0" smtClean="0"/>
              <a:t> usually follow a Gaussian distribution</a:t>
            </a:r>
          </a:p>
          <a:p>
            <a:r>
              <a:rPr lang="en-US" dirty="0" smtClean="0"/>
              <a:t>Time to drift (error) depends on </a:t>
            </a:r>
          </a:p>
          <a:p>
            <a:pPr lvl="1"/>
            <a:r>
              <a:rPr lang="en-US" dirty="0" smtClean="0"/>
              <a:t>Programmed resistance (R</a:t>
            </a:r>
            <a:r>
              <a:rPr lang="en-US" baseline="-25000" dirty="0" smtClean="0"/>
              <a:t>0</a:t>
            </a:r>
            <a:r>
              <a:rPr lang="en-US" dirty="0" smtClean="0"/>
              <a:t>), and </a:t>
            </a:r>
          </a:p>
          <a:p>
            <a:pPr lvl="1"/>
            <a:r>
              <a:rPr lang="en-US" dirty="0" smtClean="0"/>
              <a:t>Drift Coefficient (</a:t>
            </a:r>
            <a:r>
              <a:rPr lang="el-GR" dirty="0" smtClean="0"/>
              <a:t>α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Is highly unpredictable!!</a:t>
            </a:r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7F6C6-98F3-4552-8E4F-E45557E3D54B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 bwMode="auto">
          <a:xfrm>
            <a:off x="3363912" y="2772358"/>
            <a:ext cx="3124200" cy="550279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tx1"/>
                </a:solidFill>
                <a:latin typeface="Calibri" pitchFamily="34" charset="0"/>
              </a:rPr>
              <a:t>R</a:t>
            </a:r>
            <a:r>
              <a:rPr lang="en-US" sz="3200" baseline="-25000" dirty="0" smtClean="0">
                <a:solidFill>
                  <a:schemeClr val="tx1"/>
                </a:solidFill>
                <a:latin typeface="Calibri" pitchFamily="34" charset="0"/>
              </a:rPr>
              <a:t>drift</a:t>
            </a:r>
            <a:r>
              <a:rPr lang="en-US" sz="3200" dirty="0" smtClean="0">
                <a:solidFill>
                  <a:schemeClr val="tx1"/>
                </a:solidFill>
                <a:latin typeface="Calibri" pitchFamily="34" charset="0"/>
              </a:rPr>
              <a:t>(t) = R</a:t>
            </a:r>
            <a:r>
              <a:rPr lang="en-US" sz="3200" baseline="-25000" dirty="0" smtClean="0">
                <a:solidFill>
                  <a:schemeClr val="tx1"/>
                </a:solidFill>
                <a:latin typeface="Calibri" pitchFamily="34" charset="0"/>
              </a:rPr>
              <a:t>0</a:t>
            </a:r>
            <a:r>
              <a:rPr lang="en-US" sz="3200" dirty="0" smtClean="0">
                <a:solidFill>
                  <a:schemeClr val="tx1"/>
                </a:solidFill>
                <a:latin typeface="Calibri" pitchFamily="34" charset="0"/>
              </a:rPr>
              <a:t> </a:t>
            </a:r>
            <a:r>
              <a:rPr lang="az-Cyrl-AZ" sz="3200" dirty="0" smtClean="0">
                <a:solidFill>
                  <a:schemeClr val="tx1"/>
                </a:solidFill>
                <a:latin typeface="Calibri" pitchFamily="34" charset="0"/>
              </a:rPr>
              <a:t>х</a:t>
            </a:r>
            <a:r>
              <a:rPr lang="en-US" sz="3200" dirty="0" smtClean="0">
                <a:solidFill>
                  <a:schemeClr val="tx1"/>
                </a:solidFill>
                <a:latin typeface="Calibri" pitchFamily="34" charset="0"/>
              </a:rPr>
              <a:t> (t)</a:t>
            </a:r>
            <a:r>
              <a:rPr lang="el-GR" sz="3200" baseline="30000" dirty="0" smtClean="0">
                <a:solidFill>
                  <a:schemeClr val="tx1"/>
                </a:solidFill>
                <a:latin typeface="Calibri" pitchFamily="34" charset="0"/>
              </a:rPr>
              <a:t>α</a:t>
            </a:r>
            <a:endParaRPr lang="en-US" sz="3200" baseline="30000" dirty="0">
              <a:solidFill>
                <a:schemeClr val="tx1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Resistance Drift - How it happens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7F6C6-98F3-4552-8E4F-E45557E3D54B}" type="slidenum">
              <a:rPr lang="en-US" smtClean="0"/>
              <a:pPr/>
              <a:t>6</a:t>
            </a:fld>
            <a:endParaRPr lang="en-US"/>
          </a:p>
        </p:txBody>
      </p:sp>
      <p:cxnSp>
        <p:nvCxnSpPr>
          <p:cNvPr id="5" name="Straight Connector 4"/>
          <p:cNvCxnSpPr/>
          <p:nvPr/>
        </p:nvCxnSpPr>
        <p:spPr>
          <a:xfrm>
            <a:off x="1535112" y="4008437"/>
            <a:ext cx="7162800" cy="1588"/>
          </a:xfrm>
          <a:prstGeom prst="line">
            <a:avLst/>
          </a:prstGeom>
          <a:ln w="28575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Freeform 5"/>
          <p:cNvSpPr/>
          <p:nvPr/>
        </p:nvSpPr>
        <p:spPr>
          <a:xfrm>
            <a:off x="5268912" y="2560637"/>
            <a:ext cx="1219200" cy="1295400"/>
          </a:xfrm>
          <a:custGeom>
            <a:avLst/>
            <a:gdLst>
              <a:gd name="connsiteX0" fmla="*/ 0 w 836341"/>
              <a:gd name="connsiteY0" fmla="*/ 1237785 h 1237785"/>
              <a:gd name="connsiteX1" fmla="*/ 412595 w 836341"/>
              <a:gd name="connsiteY1" fmla="*/ 0 h 1237785"/>
              <a:gd name="connsiteX2" fmla="*/ 836341 w 836341"/>
              <a:gd name="connsiteY2" fmla="*/ 1237785 h 1237785"/>
              <a:gd name="connsiteX3" fmla="*/ 836341 w 836341"/>
              <a:gd name="connsiteY3" fmla="*/ 1237785 h 12377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36341" h="1237785">
                <a:moveTo>
                  <a:pt x="0" y="1237785"/>
                </a:moveTo>
                <a:cubicBezTo>
                  <a:pt x="136602" y="618892"/>
                  <a:pt x="273205" y="0"/>
                  <a:pt x="412595" y="0"/>
                </a:cubicBezTo>
                <a:cubicBezTo>
                  <a:pt x="551985" y="0"/>
                  <a:pt x="836341" y="1237785"/>
                  <a:pt x="836341" y="1237785"/>
                </a:cubicBezTo>
                <a:lnTo>
                  <a:pt x="836341" y="1237785"/>
                </a:ln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>
            <a:off x="5116512" y="3246437"/>
            <a:ext cx="1524000" cy="1588"/>
          </a:xfrm>
          <a:prstGeom prst="line">
            <a:avLst/>
          </a:prstGeom>
          <a:ln w="38100">
            <a:solidFill>
              <a:schemeClr val="tx2">
                <a:lumMod val="60000"/>
                <a:lumOff val="4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Freeform 7"/>
          <p:cNvSpPr/>
          <p:nvPr/>
        </p:nvSpPr>
        <p:spPr>
          <a:xfrm>
            <a:off x="7097712" y="2560637"/>
            <a:ext cx="1219200" cy="1295400"/>
          </a:xfrm>
          <a:custGeom>
            <a:avLst/>
            <a:gdLst>
              <a:gd name="connsiteX0" fmla="*/ 0 w 836341"/>
              <a:gd name="connsiteY0" fmla="*/ 1237785 h 1237785"/>
              <a:gd name="connsiteX1" fmla="*/ 412595 w 836341"/>
              <a:gd name="connsiteY1" fmla="*/ 0 h 1237785"/>
              <a:gd name="connsiteX2" fmla="*/ 836341 w 836341"/>
              <a:gd name="connsiteY2" fmla="*/ 1237785 h 1237785"/>
              <a:gd name="connsiteX3" fmla="*/ 836341 w 836341"/>
              <a:gd name="connsiteY3" fmla="*/ 1237785 h 12377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36341" h="1237785">
                <a:moveTo>
                  <a:pt x="0" y="1237785"/>
                </a:moveTo>
                <a:cubicBezTo>
                  <a:pt x="136602" y="618892"/>
                  <a:pt x="273205" y="0"/>
                  <a:pt x="412595" y="0"/>
                </a:cubicBezTo>
                <a:cubicBezTo>
                  <a:pt x="551985" y="0"/>
                  <a:pt x="836341" y="1237785"/>
                  <a:pt x="836341" y="1237785"/>
                </a:cubicBezTo>
                <a:lnTo>
                  <a:pt x="836341" y="1237785"/>
                </a:ln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6945312" y="3246437"/>
            <a:ext cx="1524000" cy="1588"/>
          </a:xfrm>
          <a:prstGeom prst="line">
            <a:avLst/>
          </a:prstGeom>
          <a:ln w="38100">
            <a:solidFill>
              <a:schemeClr val="tx2">
                <a:lumMod val="60000"/>
                <a:lumOff val="4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Freeform 9"/>
          <p:cNvSpPr/>
          <p:nvPr/>
        </p:nvSpPr>
        <p:spPr>
          <a:xfrm>
            <a:off x="3440112" y="2560637"/>
            <a:ext cx="1219200" cy="1295400"/>
          </a:xfrm>
          <a:custGeom>
            <a:avLst/>
            <a:gdLst>
              <a:gd name="connsiteX0" fmla="*/ 0 w 836341"/>
              <a:gd name="connsiteY0" fmla="*/ 1237785 h 1237785"/>
              <a:gd name="connsiteX1" fmla="*/ 412595 w 836341"/>
              <a:gd name="connsiteY1" fmla="*/ 0 h 1237785"/>
              <a:gd name="connsiteX2" fmla="*/ 836341 w 836341"/>
              <a:gd name="connsiteY2" fmla="*/ 1237785 h 1237785"/>
              <a:gd name="connsiteX3" fmla="*/ 836341 w 836341"/>
              <a:gd name="connsiteY3" fmla="*/ 1237785 h 12377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36341" h="1237785">
                <a:moveTo>
                  <a:pt x="0" y="1237785"/>
                </a:moveTo>
                <a:cubicBezTo>
                  <a:pt x="136602" y="618892"/>
                  <a:pt x="273205" y="0"/>
                  <a:pt x="412595" y="0"/>
                </a:cubicBezTo>
                <a:cubicBezTo>
                  <a:pt x="551985" y="0"/>
                  <a:pt x="836341" y="1237785"/>
                  <a:pt x="836341" y="1237785"/>
                </a:cubicBezTo>
                <a:lnTo>
                  <a:pt x="836341" y="1237785"/>
                </a:ln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1687512" y="2560637"/>
            <a:ext cx="1219200" cy="1295400"/>
          </a:xfrm>
          <a:custGeom>
            <a:avLst/>
            <a:gdLst>
              <a:gd name="connsiteX0" fmla="*/ 0 w 836341"/>
              <a:gd name="connsiteY0" fmla="*/ 1237785 h 1237785"/>
              <a:gd name="connsiteX1" fmla="*/ 412595 w 836341"/>
              <a:gd name="connsiteY1" fmla="*/ 0 h 1237785"/>
              <a:gd name="connsiteX2" fmla="*/ 836341 w 836341"/>
              <a:gd name="connsiteY2" fmla="*/ 1237785 h 1237785"/>
              <a:gd name="connsiteX3" fmla="*/ 836341 w 836341"/>
              <a:gd name="connsiteY3" fmla="*/ 1237785 h 12377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36341" h="1237785">
                <a:moveTo>
                  <a:pt x="0" y="1237785"/>
                </a:moveTo>
                <a:cubicBezTo>
                  <a:pt x="136602" y="618892"/>
                  <a:pt x="273205" y="0"/>
                  <a:pt x="412595" y="0"/>
                </a:cubicBezTo>
                <a:cubicBezTo>
                  <a:pt x="551985" y="0"/>
                  <a:pt x="836341" y="1237785"/>
                  <a:pt x="836341" y="1237785"/>
                </a:cubicBezTo>
                <a:lnTo>
                  <a:pt x="836341" y="1237785"/>
                </a:ln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13" name="Straight Connector 12"/>
          <p:cNvCxnSpPr/>
          <p:nvPr/>
        </p:nvCxnSpPr>
        <p:spPr>
          <a:xfrm rot="5400000">
            <a:off x="1535112" y="3246437"/>
            <a:ext cx="1523206" cy="794"/>
          </a:xfrm>
          <a:prstGeom prst="line">
            <a:avLst/>
          </a:prstGeom>
          <a:ln w="38100">
            <a:solidFill>
              <a:schemeClr val="tx2">
                <a:lumMod val="60000"/>
                <a:lumOff val="4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5400000">
            <a:off x="2106612" y="3055937"/>
            <a:ext cx="190500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rot="5400000">
            <a:off x="4010818" y="3055143"/>
            <a:ext cx="190500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5400000">
            <a:off x="5763417" y="3055143"/>
            <a:ext cx="190500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 bwMode="auto">
          <a:xfrm>
            <a:off x="1839912" y="2143753"/>
            <a:ext cx="838200" cy="493084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tx1"/>
                </a:solidFill>
                <a:latin typeface="Calibri" pitchFamily="34" charset="0"/>
              </a:rPr>
              <a:t>11</a:t>
            </a:r>
            <a:endParaRPr lang="en-US" sz="2800" b="1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19" name="TextBox 18"/>
          <p:cNvSpPr txBox="1"/>
          <p:nvPr/>
        </p:nvSpPr>
        <p:spPr bwMode="auto">
          <a:xfrm>
            <a:off x="3668712" y="2143753"/>
            <a:ext cx="838200" cy="493084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tx1"/>
                </a:solidFill>
                <a:latin typeface="Calibri" pitchFamily="34" charset="0"/>
              </a:rPr>
              <a:t>10</a:t>
            </a:r>
            <a:endParaRPr lang="en-US" sz="2800" b="1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20" name="TextBox 19"/>
          <p:cNvSpPr txBox="1"/>
          <p:nvPr/>
        </p:nvSpPr>
        <p:spPr bwMode="auto">
          <a:xfrm>
            <a:off x="5497512" y="2143753"/>
            <a:ext cx="838200" cy="493084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tx1"/>
                </a:solidFill>
                <a:latin typeface="Calibri" pitchFamily="34" charset="0"/>
              </a:rPr>
              <a:t>01</a:t>
            </a:r>
            <a:endParaRPr lang="en-US" sz="2800" b="1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21" name="TextBox 20"/>
          <p:cNvSpPr txBox="1"/>
          <p:nvPr/>
        </p:nvSpPr>
        <p:spPr bwMode="auto">
          <a:xfrm>
            <a:off x="7478712" y="2143753"/>
            <a:ext cx="838200" cy="493084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tx1"/>
                </a:solidFill>
                <a:latin typeface="Calibri" pitchFamily="34" charset="0"/>
              </a:rPr>
              <a:t>00</a:t>
            </a:r>
            <a:endParaRPr lang="en-US" sz="2800" b="1" dirty="0">
              <a:solidFill>
                <a:schemeClr val="tx1"/>
              </a:solidFill>
              <a:latin typeface="Calibri" pitchFamily="34" charset="0"/>
            </a:endParaRPr>
          </a:p>
        </p:txBody>
      </p:sp>
      <p:cxnSp>
        <p:nvCxnSpPr>
          <p:cNvPr id="22" name="Straight Connector 21"/>
          <p:cNvCxnSpPr/>
          <p:nvPr/>
        </p:nvCxnSpPr>
        <p:spPr>
          <a:xfrm rot="5400000">
            <a:off x="3288506" y="3245643"/>
            <a:ext cx="1524000" cy="1588"/>
          </a:xfrm>
          <a:prstGeom prst="line">
            <a:avLst/>
          </a:prstGeom>
          <a:ln w="38100">
            <a:solidFill>
              <a:srgbClr val="00206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 bwMode="auto">
          <a:xfrm>
            <a:off x="1306512" y="4399795"/>
            <a:ext cx="2286000" cy="86523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  <a:latin typeface="Calibri" pitchFamily="34" charset="0"/>
              </a:rPr>
              <a:t>Median case cell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  <a:latin typeface="Calibri" pitchFamily="34" charset="0"/>
              </a:rPr>
              <a:t>Typical R</a:t>
            </a:r>
            <a:r>
              <a:rPr lang="en-US" baseline="-25000" dirty="0" smtClean="0">
                <a:solidFill>
                  <a:schemeClr val="tx1"/>
                </a:solidFill>
                <a:latin typeface="Calibri" pitchFamily="34" charset="0"/>
              </a:rPr>
              <a:t>0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  <a:latin typeface="Calibri" pitchFamily="34" charset="0"/>
              </a:rPr>
              <a:t>Typical </a:t>
            </a:r>
            <a:r>
              <a:rPr lang="el-GR" dirty="0" smtClean="0">
                <a:solidFill>
                  <a:schemeClr val="tx1"/>
                </a:solidFill>
                <a:latin typeface="Calibri" pitchFamily="34" charset="0"/>
              </a:rPr>
              <a:t>α</a:t>
            </a:r>
            <a:endParaRPr lang="en-US" dirty="0" smtClean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32" name="TextBox 31"/>
          <p:cNvSpPr txBox="1"/>
          <p:nvPr/>
        </p:nvSpPr>
        <p:spPr bwMode="auto">
          <a:xfrm>
            <a:off x="6869112" y="4399795"/>
            <a:ext cx="2443164" cy="86523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  <a:latin typeface="Calibri" pitchFamily="34" charset="0"/>
              </a:rPr>
              <a:t>Worst case cell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  <a:latin typeface="Calibri" pitchFamily="34" charset="0"/>
              </a:rPr>
              <a:t>High R</a:t>
            </a:r>
            <a:r>
              <a:rPr lang="en-US" baseline="-25000" dirty="0" smtClean="0">
                <a:solidFill>
                  <a:schemeClr val="tx1"/>
                </a:solidFill>
                <a:latin typeface="Calibri" pitchFamily="34" charset="0"/>
              </a:rPr>
              <a:t>0</a:t>
            </a:r>
            <a:endParaRPr lang="en-US" dirty="0" smtClean="0">
              <a:solidFill>
                <a:schemeClr val="tx1"/>
              </a:solidFill>
              <a:latin typeface="Calibri" pitchFamily="34" charset="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  <a:latin typeface="Calibri" pitchFamily="34" charset="0"/>
              </a:rPr>
              <a:t>High </a:t>
            </a:r>
            <a:r>
              <a:rPr lang="el-GR" dirty="0" smtClean="0">
                <a:solidFill>
                  <a:schemeClr val="tx1"/>
                </a:solidFill>
                <a:latin typeface="Calibri" pitchFamily="34" charset="0"/>
              </a:rPr>
              <a:t>α</a:t>
            </a:r>
            <a:endParaRPr lang="en-US" dirty="0" smtClean="0">
              <a:solidFill>
                <a:schemeClr val="tx1"/>
              </a:solidFill>
              <a:latin typeface="Calibri" pitchFamily="34" charset="0"/>
            </a:endParaRPr>
          </a:p>
        </p:txBody>
      </p:sp>
      <p:cxnSp>
        <p:nvCxnSpPr>
          <p:cNvPr id="36" name="Straight Connector 35"/>
          <p:cNvCxnSpPr/>
          <p:nvPr/>
        </p:nvCxnSpPr>
        <p:spPr>
          <a:xfrm>
            <a:off x="3592512" y="5075237"/>
            <a:ext cx="460376" cy="0"/>
          </a:xfrm>
          <a:prstGeom prst="line">
            <a:avLst/>
          </a:prstGeom>
          <a:ln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6408736" y="5075406"/>
            <a:ext cx="460376" cy="0"/>
          </a:xfrm>
          <a:prstGeom prst="line">
            <a:avLst/>
          </a:prstGeom>
          <a:ln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 flipV="1">
            <a:off x="4049712" y="4541837"/>
            <a:ext cx="0" cy="5334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 flipV="1">
            <a:off x="6408736" y="4541838"/>
            <a:ext cx="3176" cy="53356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 bwMode="auto">
          <a:xfrm>
            <a:off x="1230312" y="5608637"/>
            <a:ext cx="8153400" cy="893834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Calibri" pitchFamily="34" charset="0"/>
              </a:rPr>
              <a:t>Scrub rate will be dictated by the </a:t>
            </a:r>
          </a:p>
          <a:p>
            <a:pPr algn="ctr"/>
            <a:r>
              <a:rPr lang="en-US" sz="2800" b="1" dirty="0">
                <a:solidFill>
                  <a:schemeClr val="tx1"/>
                </a:solidFill>
                <a:latin typeface="Calibri" pitchFamily="34" charset="0"/>
              </a:rPr>
              <a:t>W</a:t>
            </a:r>
            <a:r>
              <a:rPr lang="en-US" sz="2800" b="1" dirty="0" smtClean="0">
                <a:solidFill>
                  <a:schemeClr val="tx1"/>
                </a:solidFill>
                <a:latin typeface="Calibri" pitchFamily="34" charset="0"/>
              </a:rPr>
              <a:t>orst </a:t>
            </a:r>
            <a:r>
              <a:rPr lang="en-US" sz="2800" b="1" dirty="0">
                <a:solidFill>
                  <a:schemeClr val="tx1"/>
                </a:solidFill>
                <a:latin typeface="Calibri" pitchFamily="34" charset="0"/>
              </a:rPr>
              <a:t>C</a:t>
            </a:r>
            <a:r>
              <a:rPr lang="en-US" sz="2800" b="1" dirty="0" smtClean="0">
                <a:solidFill>
                  <a:schemeClr val="tx1"/>
                </a:solidFill>
                <a:latin typeface="Calibri" pitchFamily="34" charset="0"/>
              </a:rPr>
              <a:t>ase R</a:t>
            </a:r>
            <a:r>
              <a:rPr lang="en-US" sz="2800" b="1" baseline="-25000" dirty="0" smtClean="0">
                <a:solidFill>
                  <a:schemeClr val="tx1"/>
                </a:solidFill>
                <a:latin typeface="Calibri" pitchFamily="34" charset="0"/>
              </a:rPr>
              <a:t>0</a:t>
            </a:r>
            <a:r>
              <a:rPr lang="en-US" sz="2800" b="1" dirty="0" smtClean="0">
                <a:solidFill>
                  <a:schemeClr val="tx1"/>
                </a:solidFill>
                <a:latin typeface="Calibri" pitchFamily="34" charset="0"/>
              </a:rPr>
              <a:t> and Worst </a:t>
            </a:r>
            <a:r>
              <a:rPr lang="en-US" sz="2800" b="1" dirty="0">
                <a:solidFill>
                  <a:schemeClr val="tx1"/>
                </a:solidFill>
                <a:latin typeface="Calibri" pitchFamily="34" charset="0"/>
              </a:rPr>
              <a:t>C</a:t>
            </a:r>
            <a:r>
              <a:rPr lang="en-US" sz="2800" b="1" dirty="0" smtClean="0">
                <a:solidFill>
                  <a:schemeClr val="tx1"/>
                </a:solidFill>
                <a:latin typeface="Calibri" pitchFamily="34" charset="0"/>
              </a:rPr>
              <a:t>ase </a:t>
            </a:r>
            <a:r>
              <a:rPr lang="el-GR" sz="2800" b="1" dirty="0">
                <a:solidFill>
                  <a:schemeClr val="tx1"/>
                </a:solidFill>
                <a:latin typeface="Calibri" pitchFamily="34" charset="0"/>
              </a:rPr>
              <a:t>α</a:t>
            </a:r>
            <a:endParaRPr lang="en-US" sz="2800" b="1" dirty="0">
              <a:solidFill>
                <a:schemeClr val="tx1"/>
              </a:solidFill>
              <a:latin typeface="Calibri" pitchFamily="34" charset="0"/>
            </a:endParaRPr>
          </a:p>
        </p:txBody>
      </p:sp>
      <p:cxnSp>
        <p:nvCxnSpPr>
          <p:cNvPr id="42" name="Straight Connector 41"/>
          <p:cNvCxnSpPr/>
          <p:nvPr/>
        </p:nvCxnSpPr>
        <p:spPr>
          <a:xfrm rot="5400000">
            <a:off x="5649118" y="3245643"/>
            <a:ext cx="1524000" cy="1588"/>
          </a:xfrm>
          <a:prstGeom prst="line">
            <a:avLst/>
          </a:prstGeom>
          <a:ln w="38100">
            <a:solidFill>
              <a:srgbClr val="92D05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>
            <a:off x="4048918" y="3017837"/>
            <a:ext cx="534194" cy="0"/>
          </a:xfrm>
          <a:prstGeom prst="straightConnector1">
            <a:avLst/>
          </a:prstGeom>
          <a:ln w="38100">
            <a:headEnd type="arrow"/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graphicFrame>
        <p:nvGraphicFramePr>
          <p:cNvPr id="49" name="Diagram 48"/>
          <p:cNvGraphicFramePr/>
          <p:nvPr>
            <p:extLst>
              <p:ext uri="{D42A27DB-BD31-4B8C-83A1-F6EECF244321}">
                <p14:modId xmlns:p14="http://schemas.microsoft.com/office/powerpoint/2010/main" xmlns="" val="942428716"/>
              </p:ext>
            </p:extLst>
          </p:nvPr>
        </p:nvGraphicFramePr>
        <p:xfrm>
          <a:off x="4049712" y="2578579"/>
          <a:ext cx="533400" cy="4392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50" name="Diagram 49"/>
          <p:cNvGraphicFramePr/>
          <p:nvPr>
            <p:extLst>
              <p:ext uri="{D42A27DB-BD31-4B8C-83A1-F6EECF244321}">
                <p14:modId xmlns:p14="http://schemas.microsoft.com/office/powerpoint/2010/main" xmlns="" val="2610751675"/>
              </p:ext>
            </p:extLst>
          </p:nvPr>
        </p:nvGraphicFramePr>
        <p:xfrm>
          <a:off x="6181723" y="2560637"/>
          <a:ext cx="533400" cy="4392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54" name="TextBox 53"/>
          <p:cNvSpPr txBox="1"/>
          <p:nvPr/>
        </p:nvSpPr>
        <p:spPr bwMode="auto">
          <a:xfrm>
            <a:off x="3897312" y="4220531"/>
            <a:ext cx="419100" cy="321306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chemeClr val="tx1"/>
                </a:solidFill>
                <a:latin typeface="Calibri" pitchFamily="34" charset="0"/>
              </a:rPr>
              <a:t>R</a:t>
            </a:r>
            <a:r>
              <a:rPr lang="en-US" sz="1600" b="1" baseline="-25000" dirty="0" smtClean="0">
                <a:solidFill>
                  <a:schemeClr val="tx1"/>
                </a:solidFill>
                <a:latin typeface="Calibri" pitchFamily="34" charset="0"/>
              </a:rPr>
              <a:t>0</a:t>
            </a:r>
            <a:endParaRPr lang="en-US" sz="1600" b="1" baseline="-250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55" name="TextBox 54"/>
          <p:cNvSpPr txBox="1"/>
          <p:nvPr/>
        </p:nvSpPr>
        <p:spPr bwMode="auto">
          <a:xfrm>
            <a:off x="6259512" y="4220531"/>
            <a:ext cx="419100" cy="321306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chemeClr val="tx1"/>
                </a:solidFill>
                <a:latin typeface="Calibri" pitchFamily="34" charset="0"/>
              </a:rPr>
              <a:t>R</a:t>
            </a:r>
            <a:r>
              <a:rPr lang="en-US" sz="1600" b="1" baseline="-25000" dirty="0" smtClean="0">
                <a:solidFill>
                  <a:schemeClr val="tx1"/>
                </a:solidFill>
                <a:latin typeface="Calibri" pitchFamily="34" charset="0"/>
              </a:rPr>
              <a:t>0</a:t>
            </a:r>
            <a:endParaRPr lang="en-US" sz="1600" b="1" baseline="-250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56" name="TextBox 55"/>
          <p:cNvSpPr txBox="1"/>
          <p:nvPr/>
        </p:nvSpPr>
        <p:spPr bwMode="auto">
          <a:xfrm>
            <a:off x="4545012" y="4237037"/>
            <a:ext cx="419100" cy="321306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wrap="square" rtlCol="0">
            <a:spAutoFit/>
          </a:bodyPr>
          <a:lstStyle/>
          <a:p>
            <a:r>
              <a:rPr lang="en-US" sz="1600" b="1" dirty="0" err="1" smtClean="0">
                <a:solidFill>
                  <a:schemeClr val="tx1"/>
                </a:solidFill>
                <a:latin typeface="Calibri" pitchFamily="34" charset="0"/>
              </a:rPr>
              <a:t>R</a:t>
            </a:r>
            <a:r>
              <a:rPr lang="en-US" sz="1600" b="1" baseline="-25000" dirty="0" err="1">
                <a:solidFill>
                  <a:schemeClr val="tx1"/>
                </a:solidFill>
                <a:latin typeface="Calibri" pitchFamily="34" charset="0"/>
              </a:rPr>
              <a:t>t</a:t>
            </a:r>
            <a:endParaRPr lang="en-US" sz="1600" b="1" baseline="-250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57" name="TextBox 56"/>
          <p:cNvSpPr txBox="1"/>
          <p:nvPr/>
        </p:nvSpPr>
        <p:spPr bwMode="auto">
          <a:xfrm>
            <a:off x="6792912" y="4237037"/>
            <a:ext cx="419100" cy="321306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wrap="square" rtlCol="0">
            <a:spAutoFit/>
          </a:bodyPr>
          <a:lstStyle/>
          <a:p>
            <a:r>
              <a:rPr lang="en-US" sz="1600" b="1" dirty="0" err="1" smtClean="0">
                <a:solidFill>
                  <a:schemeClr val="tx1"/>
                </a:solidFill>
                <a:latin typeface="Calibri" pitchFamily="34" charset="0"/>
              </a:rPr>
              <a:t>R</a:t>
            </a:r>
            <a:r>
              <a:rPr lang="en-US" sz="1600" b="1" baseline="-25000" dirty="0" err="1">
                <a:solidFill>
                  <a:schemeClr val="tx1"/>
                </a:solidFill>
                <a:latin typeface="Calibri" pitchFamily="34" charset="0"/>
              </a:rPr>
              <a:t>t</a:t>
            </a:r>
            <a:endParaRPr lang="en-US" sz="1600" b="1" baseline="-25000" dirty="0">
              <a:solidFill>
                <a:schemeClr val="tx1"/>
              </a:solidFill>
              <a:latin typeface="Calibri" pitchFamily="34" charset="0"/>
            </a:endParaRPr>
          </a:p>
        </p:txBody>
      </p:sp>
      <p:cxnSp>
        <p:nvCxnSpPr>
          <p:cNvPr id="60" name="Straight Connector 59"/>
          <p:cNvCxnSpPr/>
          <p:nvPr/>
        </p:nvCxnSpPr>
        <p:spPr>
          <a:xfrm rot="5400000">
            <a:off x="3288506" y="3246437"/>
            <a:ext cx="1524000" cy="1588"/>
          </a:xfrm>
          <a:prstGeom prst="line">
            <a:avLst/>
          </a:prstGeom>
          <a:ln w="38100">
            <a:solidFill>
              <a:schemeClr val="tx2">
                <a:lumMod val="60000"/>
                <a:lumOff val="4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 rot="5400000">
            <a:off x="5650706" y="3245643"/>
            <a:ext cx="1524000" cy="1588"/>
          </a:xfrm>
          <a:prstGeom prst="line">
            <a:avLst/>
          </a:prstGeom>
          <a:ln w="38100">
            <a:solidFill>
              <a:srgbClr val="92D05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Explosion 2 61"/>
          <p:cNvSpPr/>
          <p:nvPr/>
        </p:nvSpPr>
        <p:spPr>
          <a:xfrm rot="1418221">
            <a:off x="6594299" y="1678792"/>
            <a:ext cx="1080760" cy="755835"/>
          </a:xfrm>
          <a:prstGeom prst="irregularSeal2">
            <a:avLst/>
          </a:prstGeom>
          <a:solidFill>
            <a:srgbClr val="FF000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TextBox 62"/>
          <p:cNvSpPr txBox="1"/>
          <p:nvPr/>
        </p:nvSpPr>
        <p:spPr bwMode="auto">
          <a:xfrm>
            <a:off x="6752203" y="1918849"/>
            <a:ext cx="789786" cy="264047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chemeClr val="tx1"/>
                </a:solidFill>
                <a:latin typeface="Calibri" pitchFamily="34" charset="0"/>
              </a:rPr>
              <a:t>ERROR!!</a:t>
            </a:r>
            <a:endParaRPr lang="en-US" sz="1200" b="1" dirty="0">
              <a:solidFill>
                <a:schemeClr val="tx1"/>
              </a:solidFill>
              <a:latin typeface="Calibri" pitchFamily="34" charset="0"/>
            </a:endParaRPr>
          </a:p>
        </p:txBody>
      </p:sp>
      <p:cxnSp>
        <p:nvCxnSpPr>
          <p:cNvPr id="46" name="Straight Arrow Connector 45"/>
          <p:cNvCxnSpPr/>
          <p:nvPr/>
        </p:nvCxnSpPr>
        <p:spPr>
          <a:xfrm>
            <a:off x="6335712" y="3017837"/>
            <a:ext cx="762000" cy="1588"/>
          </a:xfrm>
          <a:prstGeom prst="straightConnector1">
            <a:avLst/>
          </a:prstGeom>
          <a:ln w="38100">
            <a:headEnd type="arrow"/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 rot="5400000" flipH="1" flipV="1">
            <a:off x="430212" y="2903537"/>
            <a:ext cx="22098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 bwMode="auto">
          <a:xfrm>
            <a:off x="11112" y="2255837"/>
            <a:ext cx="1535112" cy="893834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Calibri" pitchFamily="34" charset="0"/>
              </a:rPr>
              <a:t>Number of Cells</a:t>
            </a:r>
            <a:endParaRPr lang="en-US" sz="2800" dirty="0">
              <a:solidFill>
                <a:schemeClr val="tx1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198950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7831E-6 2.05666E-6 L 0.05289 2.05666E-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44" y="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CC00"/>
                                      </p:to>
                                    </p:animClr>
                                    <p:set>
                                      <p:cBhvr>
                                        <p:cTn id="9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771 4.59777E-6 L 0.06059 4.59777E-6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" y="0"/>
                                    </p:animMotion>
                                  </p:childTnLst>
                                </p:cTn>
                              </p:par>
                              <p:par>
                                <p:cTn id="12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000"/>
                            </p:stCondLst>
                            <p:childTnLst>
                              <p:par>
                                <p:cTn id="3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000"/>
                            </p:stCondLst>
                            <p:childTnLst>
                              <p:par>
                                <p:cTn id="3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000"/>
                            </p:stCondLst>
                            <p:childTnLst>
                              <p:par>
                                <p:cTn id="4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animBg="1"/>
      <p:bldGraphic spid="49" grpId="0">
        <p:bldAsOne/>
      </p:bldGraphic>
      <p:bldGraphic spid="50" grpId="0">
        <p:bldAsOne/>
      </p:bldGraphic>
      <p:bldP spid="56" grpId="0"/>
      <p:bldP spid="57" grpId="0"/>
      <p:bldP spid="62" grpId="0" animBg="1"/>
      <p:bldP spid="6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Resistance Drift Data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7F6C6-98F3-4552-8E4F-E45557E3D54B}" type="slidenum">
              <a:rPr lang="en-US" smtClean="0"/>
              <a:pPr/>
              <a:t>7</a:t>
            </a:fld>
            <a:endParaRPr lang="en-US"/>
          </a:p>
        </p:txBody>
      </p:sp>
      <p:graphicFrame>
        <p:nvGraphicFramePr>
          <p:cNvPr id="6" name="Group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187952666"/>
              </p:ext>
            </p:extLst>
          </p:nvPr>
        </p:nvGraphicFramePr>
        <p:xfrm>
          <a:off x="1535112" y="1710917"/>
          <a:ext cx="7239000" cy="4354920"/>
        </p:xfrm>
        <a:graphic>
          <a:graphicData uri="http://schemas.openxmlformats.org/drawingml/2006/table">
            <a:tbl>
              <a:tblPr>
                <a:tableStyleId>{073A0DAA-6AF3-43AB-8588-CEC1D06C72B9}</a:tableStyleId>
              </a:tblPr>
              <a:tblGrid>
                <a:gridCol w="3620916"/>
                <a:gridCol w="3618084"/>
              </a:tblGrid>
              <a:tr h="726531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24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Cell Type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292934"/>
                        </a:solidFill>
                        <a:effectLst/>
                        <a:latin typeface="Arial" charset="0"/>
                        <a:ea typeface="DejaVu Sans" charset="0"/>
                        <a:cs typeface="DejaVu Sans" charset="0"/>
                      </a:endParaRPr>
                    </a:p>
                  </a:txBody>
                  <a:tcPr marL="90000" marR="90000" marT="67968" marB="46800" horzOverflow="overflow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24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Drift Time at Room temperature (</a:t>
                      </a:r>
                      <a:r>
                        <a:rPr kumimoji="0" lang="en-US" sz="2400" b="1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secs</a:t>
                      </a:r>
                      <a:r>
                        <a:rPr kumimoji="0" lang="en-US" sz="24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)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292934"/>
                        </a:solidFill>
                        <a:effectLst/>
                        <a:latin typeface="Arial" charset="0"/>
                        <a:ea typeface="DejaVu Sans" charset="0"/>
                        <a:cs typeface="DejaVu Sans" charset="0"/>
                      </a:endParaRPr>
                    </a:p>
                  </a:txBody>
                  <a:tcPr marL="90000" marR="90000" marT="67968" marB="46800" horzOverflow="overflow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415701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2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Median 11 cell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292934"/>
                        </a:solidFill>
                        <a:effectLst/>
                        <a:latin typeface="Arial" charset="0"/>
                        <a:ea typeface="DejaVu Sans" charset="0"/>
                        <a:cs typeface="DejaVu Sans" charset="0"/>
                      </a:endParaRPr>
                    </a:p>
                  </a:txBody>
                  <a:tcPr marL="90000" marR="90000" marT="67968" marB="4680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2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10</a:t>
                      </a:r>
                      <a:r>
                        <a:rPr kumimoji="0" lang="en-US" sz="2400" u="none" strike="noStrike" cap="none" normalizeH="0" baseline="30000" dirty="0" smtClean="0">
                          <a:ln>
                            <a:noFill/>
                          </a:ln>
                          <a:effectLst/>
                        </a:rPr>
                        <a:t>499</a:t>
                      </a:r>
                      <a:endParaRPr kumimoji="0" lang="en-US" sz="2400" b="0" i="0" u="none" strike="noStrike" cap="none" normalizeH="0" baseline="30000" dirty="0" smtClean="0">
                        <a:ln>
                          <a:noFill/>
                        </a:ln>
                        <a:solidFill>
                          <a:srgbClr val="292934"/>
                        </a:solidFill>
                        <a:effectLst/>
                        <a:latin typeface="Arial" charset="0"/>
                        <a:ea typeface="DejaVu Sans" charset="0"/>
                        <a:cs typeface="DejaVu Sans" charset="0"/>
                      </a:endParaRPr>
                    </a:p>
                  </a:txBody>
                  <a:tcPr marL="90000" marR="90000" marT="67968" marB="46800" horzOverflow="overflow"/>
                </a:tc>
              </a:tr>
              <a:tr h="415701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2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Worst 11 Case cell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292934"/>
                        </a:solidFill>
                        <a:effectLst/>
                        <a:latin typeface="Arial" charset="0"/>
                        <a:ea typeface="DejaVu Sans" charset="0"/>
                        <a:cs typeface="DejaVu Sans" charset="0"/>
                      </a:endParaRPr>
                    </a:p>
                  </a:txBody>
                  <a:tcPr marL="90000" marR="90000" marT="67968" marB="4680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2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10</a:t>
                      </a:r>
                      <a:r>
                        <a:rPr kumimoji="0" lang="en-US" sz="2400" u="none" strike="noStrike" cap="none" normalizeH="0" baseline="30000" dirty="0" smtClean="0">
                          <a:ln>
                            <a:noFill/>
                          </a:ln>
                          <a:effectLst/>
                        </a:rPr>
                        <a:t>15</a:t>
                      </a:r>
                      <a:endParaRPr kumimoji="0" lang="en-US" sz="2400" b="0" i="0" u="none" strike="noStrike" cap="none" normalizeH="0" baseline="30000" dirty="0" smtClean="0">
                        <a:ln>
                          <a:noFill/>
                        </a:ln>
                        <a:solidFill>
                          <a:srgbClr val="292934"/>
                        </a:solidFill>
                        <a:effectLst/>
                        <a:latin typeface="Arial" charset="0"/>
                        <a:ea typeface="DejaVu Sans" charset="0"/>
                        <a:cs typeface="DejaVu Sans" charset="0"/>
                      </a:endParaRPr>
                    </a:p>
                  </a:txBody>
                  <a:tcPr marL="90000" marR="90000" marT="67968" marB="46800" horzOverflow="overflow"/>
                </a:tc>
              </a:tr>
              <a:tr h="726531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2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Median 10 cell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292934"/>
                        </a:solidFill>
                        <a:effectLst/>
                        <a:latin typeface="Arial" charset="0"/>
                        <a:ea typeface="DejaVu Sans" charset="0"/>
                        <a:cs typeface="DejaVu Sans" charset="0"/>
                      </a:endParaRPr>
                    </a:p>
                  </a:txBody>
                  <a:tcPr marL="90000" marR="90000" marT="67968" marB="4680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2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10</a:t>
                      </a:r>
                      <a:r>
                        <a:rPr kumimoji="0" lang="en-US" sz="2400" u="none" strike="noStrike" cap="none" normalizeH="0" baseline="30000" dirty="0" smtClean="0">
                          <a:ln>
                            <a:noFill/>
                          </a:ln>
                          <a:effectLst/>
                        </a:rPr>
                        <a:t>24</a:t>
                      </a:r>
                      <a:endParaRPr kumimoji="0" lang="en-US" sz="2400" b="0" i="0" u="none" strike="noStrike" cap="none" normalizeH="0" baseline="30000" dirty="0" smtClean="0">
                        <a:ln>
                          <a:noFill/>
                        </a:ln>
                        <a:solidFill>
                          <a:srgbClr val="292934"/>
                        </a:solidFill>
                        <a:effectLst/>
                        <a:latin typeface="Arial" charset="0"/>
                        <a:ea typeface="DejaVu Sans" charset="0"/>
                        <a:cs typeface="DejaVu Sans" charset="0"/>
                      </a:endParaRPr>
                    </a:p>
                  </a:txBody>
                  <a:tcPr marL="90000" marR="90000" marT="67968" marB="46800" horzOverflow="overflow"/>
                </a:tc>
              </a:tr>
              <a:tr h="726531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24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Worst Case 10 cell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292934"/>
                        </a:solidFill>
                        <a:effectLst/>
                        <a:latin typeface="Arial" charset="0"/>
                        <a:ea typeface="DejaVu Sans" charset="0"/>
                        <a:cs typeface="DejaVu Sans" charset="0"/>
                      </a:endParaRPr>
                    </a:p>
                  </a:txBody>
                  <a:tcPr marL="90000" marR="90000" marT="67968" marB="46800" horzOverflow="overflow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24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5.94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292934"/>
                        </a:solidFill>
                        <a:effectLst/>
                        <a:latin typeface="Arial" charset="0"/>
                        <a:ea typeface="DejaVu Sans" charset="0"/>
                        <a:cs typeface="DejaVu Sans" charset="0"/>
                      </a:endParaRPr>
                    </a:p>
                  </a:txBody>
                  <a:tcPr marL="90000" marR="90000" marT="67968" marB="46800" horzOverflow="overflow">
                    <a:solidFill>
                      <a:srgbClr val="FF0000"/>
                    </a:solidFill>
                  </a:tcPr>
                </a:tc>
              </a:tr>
              <a:tr h="514802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2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Median 01 cell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292934"/>
                        </a:solidFill>
                        <a:effectLst/>
                        <a:latin typeface="Arial" charset="0"/>
                        <a:ea typeface="DejaVu Sans" charset="0"/>
                        <a:cs typeface="DejaVu Sans" charset="0"/>
                      </a:endParaRPr>
                    </a:p>
                  </a:txBody>
                  <a:tcPr marL="90000" marR="90000" marT="67968" marB="4680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2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10</a:t>
                      </a:r>
                      <a:r>
                        <a:rPr kumimoji="0" lang="en-US" sz="2400" u="none" strike="noStrike" cap="none" normalizeH="0" baseline="30000" dirty="0" smtClean="0">
                          <a:ln>
                            <a:noFill/>
                          </a:ln>
                          <a:effectLst/>
                        </a:rPr>
                        <a:t>8</a:t>
                      </a:r>
                      <a:endParaRPr kumimoji="0" lang="en-US" sz="2400" b="0" i="0" u="none" strike="noStrike" cap="none" normalizeH="0" baseline="30000" dirty="0" smtClean="0">
                        <a:ln>
                          <a:noFill/>
                        </a:ln>
                        <a:solidFill>
                          <a:srgbClr val="292934"/>
                        </a:solidFill>
                        <a:effectLst/>
                        <a:latin typeface="Arial" charset="0"/>
                        <a:ea typeface="DejaVu Sans" charset="0"/>
                        <a:cs typeface="DejaVu Sans" charset="0"/>
                      </a:endParaRPr>
                    </a:p>
                  </a:txBody>
                  <a:tcPr marL="90000" marR="90000" marT="67968" marB="46800" horzOverflow="overflow"/>
                </a:tc>
              </a:tr>
              <a:tr h="682073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24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Worst Case 01 cell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292934"/>
                        </a:solidFill>
                        <a:effectLst/>
                        <a:latin typeface="Arial" charset="0"/>
                        <a:ea typeface="DejaVu Sans" charset="0"/>
                        <a:cs typeface="DejaVu Sans" charset="0"/>
                      </a:endParaRPr>
                    </a:p>
                  </a:txBody>
                  <a:tcPr marL="90000" marR="90000" marT="67968" marB="46800" horzOverflow="overflow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24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1.81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292934"/>
                        </a:solidFill>
                        <a:effectLst/>
                        <a:latin typeface="Arial" charset="0"/>
                        <a:ea typeface="DejaVu Sans" charset="0"/>
                        <a:cs typeface="DejaVu Sans" charset="0"/>
                      </a:endParaRPr>
                    </a:p>
                  </a:txBody>
                  <a:tcPr marL="90000" marR="90000" marT="67968" marB="46800" horzOverflow="overflow"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sp>
        <p:nvSpPr>
          <p:cNvPr id="9" name="Rectangle 8"/>
          <p:cNvSpPr/>
          <p:nvPr/>
        </p:nvSpPr>
        <p:spPr>
          <a:xfrm>
            <a:off x="1535112" y="6756069"/>
            <a:ext cx="7848600" cy="457200"/>
          </a:xfrm>
          <a:prstGeom prst="rect">
            <a:avLst/>
          </a:prstGeom>
          <a:gradFill flip="none" rotWithShape="1">
            <a:gsLst>
              <a:gs pos="0">
                <a:srgbClr val="FF3399"/>
              </a:gs>
              <a:gs pos="25000">
                <a:srgbClr val="FF6633"/>
              </a:gs>
              <a:gs pos="50000">
                <a:srgbClr val="FFFF00"/>
              </a:gs>
              <a:gs pos="75000">
                <a:srgbClr val="01A78F"/>
              </a:gs>
              <a:gs pos="100000">
                <a:srgbClr val="3366FF"/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 bwMode="auto">
          <a:xfrm>
            <a:off x="1916112" y="6715753"/>
            <a:ext cx="838200" cy="493084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tx1"/>
                </a:solidFill>
                <a:latin typeface="Calibri" pitchFamily="34" charset="0"/>
              </a:rPr>
              <a:t>(11)</a:t>
            </a:r>
            <a:endParaRPr lang="en-US" sz="28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12" name="TextBox 11"/>
          <p:cNvSpPr txBox="1"/>
          <p:nvPr/>
        </p:nvSpPr>
        <p:spPr bwMode="auto">
          <a:xfrm>
            <a:off x="8012112" y="6756069"/>
            <a:ext cx="762000" cy="493084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tx1"/>
                </a:solidFill>
                <a:latin typeface="Calibri" pitchFamily="34" charset="0"/>
              </a:rPr>
              <a:t>(00)</a:t>
            </a:r>
            <a:endParaRPr lang="en-US" sz="2800" dirty="0">
              <a:solidFill>
                <a:schemeClr val="tx1"/>
              </a:solidFill>
              <a:latin typeface="Calibri" pitchFamily="34" charset="0"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 rot="5400000">
            <a:off x="7250112" y="6980237"/>
            <a:ext cx="45720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 bwMode="auto">
          <a:xfrm>
            <a:off x="3973512" y="6756069"/>
            <a:ext cx="838200" cy="493084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tx1"/>
                </a:solidFill>
                <a:latin typeface="Calibri" pitchFamily="34" charset="0"/>
              </a:rPr>
              <a:t>(10)</a:t>
            </a:r>
            <a:endParaRPr lang="en-US" sz="28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15" name="TextBox 14"/>
          <p:cNvSpPr txBox="1"/>
          <p:nvPr/>
        </p:nvSpPr>
        <p:spPr bwMode="auto">
          <a:xfrm>
            <a:off x="5954712" y="6715753"/>
            <a:ext cx="838200" cy="493084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tx1"/>
                </a:solidFill>
                <a:latin typeface="Calibri" pitchFamily="34" charset="0"/>
              </a:rPr>
              <a:t>(01)</a:t>
            </a:r>
            <a:endParaRPr lang="en-US" sz="2800" dirty="0">
              <a:solidFill>
                <a:schemeClr val="tx1"/>
              </a:solidFill>
              <a:latin typeface="Calibri" pitchFamily="34" charset="0"/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 rot="5400000">
            <a:off x="5117306" y="6980237"/>
            <a:ext cx="456406" cy="79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5400000">
            <a:off x="3059112" y="6980237"/>
            <a:ext cx="456406" cy="79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4199091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Naïve 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1" indent="-342900">
              <a:buFont typeface="Arial" pitchFamily="34" charset="0"/>
              <a:buChar char="•"/>
            </a:pPr>
            <a:r>
              <a:rPr lang="en-US" sz="3200" dirty="0" smtClean="0"/>
              <a:t>Drift resets with every cell reprogram (write)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3200" dirty="0" smtClean="0"/>
              <a:t>Leverage existing error correction mechanisms e.g. ECC -  has its own drawbacks</a:t>
            </a:r>
          </a:p>
          <a:p>
            <a:r>
              <a:rPr lang="en-US" dirty="0" smtClean="0"/>
              <a:t>A </a:t>
            </a:r>
            <a:r>
              <a:rPr lang="en-US" dirty="0" smtClean="0">
                <a:solidFill>
                  <a:srgbClr val="FF0000"/>
                </a:solidFill>
              </a:rPr>
              <a:t>Full </a:t>
            </a:r>
            <a:r>
              <a:rPr lang="en-US" dirty="0">
                <a:solidFill>
                  <a:srgbClr val="FF0000"/>
                </a:solidFill>
              </a:rPr>
              <a:t>R</a:t>
            </a:r>
            <a:r>
              <a:rPr lang="en-US" dirty="0" smtClean="0">
                <a:solidFill>
                  <a:srgbClr val="FF0000"/>
                </a:solidFill>
              </a:rPr>
              <a:t>efresh </a:t>
            </a:r>
            <a:r>
              <a:rPr lang="en-US" dirty="0" smtClean="0"/>
              <a:t>(read-compare-write) is extremely costly in PCM</a:t>
            </a:r>
          </a:p>
          <a:p>
            <a:pPr lvl="1"/>
            <a:r>
              <a:rPr lang="en-US" dirty="0" smtClean="0"/>
              <a:t>Each PCM write takes </a:t>
            </a:r>
            <a:r>
              <a:rPr lang="en-US" dirty="0" smtClean="0">
                <a:solidFill>
                  <a:srgbClr val="FF0000"/>
                </a:solidFill>
              </a:rPr>
              <a:t>100 - 1000ns</a:t>
            </a:r>
          </a:p>
          <a:p>
            <a:pPr lvl="1"/>
            <a:r>
              <a:rPr lang="en-US" dirty="0" smtClean="0"/>
              <a:t>Writing to a 2-bit cell may consume as much as </a:t>
            </a:r>
            <a:r>
              <a:rPr lang="en-US" dirty="0" smtClean="0">
                <a:solidFill>
                  <a:srgbClr val="FF0000"/>
                </a:solidFill>
              </a:rPr>
              <a:t>1.6nJ</a:t>
            </a:r>
          </a:p>
          <a:p>
            <a:pPr lvl="1"/>
            <a:r>
              <a:rPr lang="en-US" dirty="0" smtClean="0"/>
              <a:t>Requires </a:t>
            </a:r>
            <a:r>
              <a:rPr lang="en-US" dirty="0">
                <a:solidFill>
                  <a:srgbClr val="FF0000"/>
                </a:solidFill>
              </a:rPr>
              <a:t>600 refreshes in </a:t>
            </a:r>
            <a:r>
              <a:rPr lang="en-US" dirty="0" smtClean="0">
                <a:solidFill>
                  <a:srgbClr val="FF0000"/>
                </a:solidFill>
              </a:rPr>
              <a:t>parallel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7F6C6-98F3-4552-8E4F-E45557E3D54B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 bwMode="auto">
          <a:xfrm>
            <a:off x="2220912" y="6162603"/>
            <a:ext cx="6172200" cy="893834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chemeClr val="tx1"/>
                </a:solidFill>
              </a:rPr>
              <a:t>Refresh should </a:t>
            </a:r>
            <a:r>
              <a:rPr lang="en-US" sz="2800" b="1" dirty="0" smtClean="0">
                <a:solidFill>
                  <a:schemeClr val="tx1"/>
                </a:solidFill>
              </a:rPr>
              <a:t>be reactionary NOT precautionary!</a:t>
            </a:r>
            <a:endParaRPr lang="en-US" sz="2800" b="1" dirty="0">
              <a:solidFill>
                <a:schemeClr val="tx1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54512" y="1763713"/>
            <a:ext cx="5410200" cy="4989512"/>
          </a:xfrm>
        </p:spPr>
        <p:txBody>
          <a:bodyPr>
            <a:normAutofit/>
          </a:bodyPr>
          <a:lstStyle/>
          <a:p>
            <a:r>
              <a:rPr lang="en-US" b="1" dirty="0" smtClean="0"/>
              <a:t>L</a:t>
            </a:r>
            <a:r>
              <a:rPr lang="en-US" dirty="0" smtClean="0"/>
              <a:t>ight </a:t>
            </a:r>
            <a:r>
              <a:rPr lang="en-US" b="1" dirty="0" smtClean="0"/>
              <a:t>A</a:t>
            </a:r>
            <a:r>
              <a:rPr lang="en-US" dirty="0" smtClean="0"/>
              <a:t>rray </a:t>
            </a:r>
            <a:r>
              <a:rPr lang="en-US" b="1" dirty="0" smtClean="0"/>
              <a:t>R</a:t>
            </a:r>
            <a:r>
              <a:rPr lang="en-US" dirty="0" smtClean="0"/>
              <a:t>eads for </a:t>
            </a:r>
            <a:r>
              <a:rPr lang="en-US" b="1" dirty="0" smtClean="0"/>
              <a:t>D</a:t>
            </a:r>
            <a:r>
              <a:rPr lang="en-US" dirty="0" smtClean="0"/>
              <a:t>rift </a:t>
            </a:r>
            <a:r>
              <a:rPr lang="en-US" b="1" dirty="0" smtClean="0"/>
              <a:t>D</a:t>
            </a:r>
            <a:r>
              <a:rPr lang="en-US" dirty="0" smtClean="0"/>
              <a:t>etection</a:t>
            </a:r>
          </a:p>
          <a:p>
            <a:pPr lvl="1"/>
            <a:r>
              <a:rPr lang="en-US" dirty="0" smtClean="0"/>
              <a:t>Support for</a:t>
            </a:r>
            <a:r>
              <a:rPr lang="en-US" b="1" dirty="0" smtClean="0"/>
              <a:t> N</a:t>
            </a:r>
            <a:r>
              <a:rPr lang="en-US" dirty="0" smtClean="0"/>
              <a:t> Error-correcting, </a:t>
            </a:r>
            <a:r>
              <a:rPr lang="en-US" b="1" dirty="0" smtClean="0"/>
              <a:t>N+1</a:t>
            </a:r>
            <a:r>
              <a:rPr lang="en-US" dirty="0" smtClean="0"/>
              <a:t> error detecting codes assumed</a:t>
            </a:r>
          </a:p>
          <a:p>
            <a:pPr lvl="1"/>
            <a:r>
              <a:rPr lang="en-US" dirty="0" smtClean="0"/>
              <a:t>Lines are read periodically and checked for correctness</a:t>
            </a:r>
          </a:p>
          <a:p>
            <a:pPr lvl="1"/>
            <a:r>
              <a:rPr lang="en-US" dirty="0"/>
              <a:t>Only after the number of errors reaches a threshold, </a:t>
            </a:r>
            <a:r>
              <a:rPr lang="en-US" dirty="0" smtClean="0">
                <a:solidFill>
                  <a:srgbClr val="FF0000"/>
                </a:solidFill>
              </a:rPr>
              <a:t>scrubbing</a:t>
            </a:r>
            <a:r>
              <a:rPr lang="en-US" dirty="0" smtClean="0"/>
              <a:t> </a:t>
            </a:r>
            <a:r>
              <a:rPr lang="en-US" dirty="0"/>
              <a:t>is </a:t>
            </a:r>
            <a:r>
              <a:rPr lang="en-US" dirty="0" smtClean="0"/>
              <a:t>performed</a:t>
            </a:r>
          </a:p>
          <a:p>
            <a:pPr lvl="1"/>
            <a:endParaRPr lang="en-US" dirty="0" smtClean="0"/>
          </a:p>
          <a:p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7F6C6-98F3-4552-8E4F-E45557E3D54B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/>
          <a:p>
            <a:r>
              <a:rPr lang="en-US" dirty="0"/>
              <a:t>Architectural </a:t>
            </a:r>
            <a:r>
              <a:rPr lang="en-US" dirty="0" smtClean="0"/>
              <a:t>Solutions - LARDD</a:t>
            </a:r>
            <a:endParaRPr lang="en-US" dirty="0"/>
          </a:p>
        </p:txBody>
      </p:sp>
      <p:sp>
        <p:nvSpPr>
          <p:cNvPr id="2" name="Flowchart: Process 1"/>
          <p:cNvSpPr/>
          <p:nvPr/>
        </p:nvSpPr>
        <p:spPr>
          <a:xfrm>
            <a:off x="620712" y="1874837"/>
            <a:ext cx="2286000" cy="571500"/>
          </a:xfrm>
          <a:prstGeom prst="flowChartProcess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lowchart: Decision 6"/>
          <p:cNvSpPr/>
          <p:nvPr/>
        </p:nvSpPr>
        <p:spPr>
          <a:xfrm>
            <a:off x="620712" y="4008437"/>
            <a:ext cx="2286000" cy="1295400"/>
          </a:xfrm>
          <a:prstGeom prst="flowChartDecision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lowchart: Process 7"/>
          <p:cNvSpPr/>
          <p:nvPr/>
        </p:nvSpPr>
        <p:spPr>
          <a:xfrm>
            <a:off x="620712" y="2941637"/>
            <a:ext cx="2286000" cy="571500"/>
          </a:xfrm>
          <a:prstGeom prst="flowChartProcess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lowchart: Process 8"/>
          <p:cNvSpPr/>
          <p:nvPr/>
        </p:nvSpPr>
        <p:spPr>
          <a:xfrm>
            <a:off x="620712" y="5799137"/>
            <a:ext cx="2286000" cy="571500"/>
          </a:xfrm>
          <a:prstGeom prst="flowChartProcess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Arrow Connector 10"/>
          <p:cNvCxnSpPr>
            <a:stCxn id="2" idx="2"/>
            <a:endCxn id="8" idx="0"/>
          </p:cNvCxnSpPr>
          <p:nvPr/>
        </p:nvCxnSpPr>
        <p:spPr>
          <a:xfrm>
            <a:off x="1763712" y="2446337"/>
            <a:ext cx="0" cy="4953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8" idx="2"/>
            <a:endCxn id="7" idx="0"/>
          </p:cNvCxnSpPr>
          <p:nvPr/>
        </p:nvCxnSpPr>
        <p:spPr>
          <a:xfrm>
            <a:off x="1763712" y="3513137"/>
            <a:ext cx="0" cy="4953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1763712" y="5303837"/>
            <a:ext cx="0" cy="4953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pSp>
        <p:nvGrpSpPr>
          <p:cNvPr id="34" name="Group 33"/>
          <p:cNvGrpSpPr/>
          <p:nvPr/>
        </p:nvGrpSpPr>
        <p:grpSpPr>
          <a:xfrm>
            <a:off x="2906712" y="2160587"/>
            <a:ext cx="914400" cy="2495550"/>
            <a:chOff x="2906712" y="2160587"/>
            <a:chExt cx="914400" cy="2495550"/>
          </a:xfrm>
        </p:grpSpPr>
        <p:cxnSp>
          <p:nvCxnSpPr>
            <p:cNvPr id="25" name="Straight Connector 24"/>
            <p:cNvCxnSpPr>
              <a:stCxn id="7" idx="3"/>
            </p:cNvCxnSpPr>
            <p:nvPr/>
          </p:nvCxnSpPr>
          <p:spPr>
            <a:xfrm>
              <a:off x="2906712" y="4656137"/>
              <a:ext cx="914400" cy="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flipV="1">
              <a:off x="3821112" y="2160587"/>
              <a:ext cx="0" cy="249555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33" name="Straight Arrow Connector 32"/>
            <p:cNvCxnSpPr>
              <a:endCxn id="2" idx="3"/>
            </p:cNvCxnSpPr>
            <p:nvPr/>
          </p:nvCxnSpPr>
          <p:spPr>
            <a:xfrm flipH="1">
              <a:off x="2906712" y="2160587"/>
              <a:ext cx="91440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5" name="TextBox 34"/>
          <p:cNvSpPr txBox="1"/>
          <p:nvPr/>
        </p:nvSpPr>
        <p:spPr bwMode="auto">
          <a:xfrm>
            <a:off x="1077912" y="1971304"/>
            <a:ext cx="1295400" cy="378565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tx1"/>
                </a:solidFill>
                <a:latin typeface="Calibri" pitchFamily="34" charset="0"/>
              </a:rPr>
              <a:t>Read Line</a:t>
            </a:r>
            <a:endParaRPr lang="en-US" sz="2000" b="1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36" name="TextBox 35"/>
          <p:cNvSpPr txBox="1"/>
          <p:nvPr/>
        </p:nvSpPr>
        <p:spPr bwMode="auto">
          <a:xfrm>
            <a:off x="773112" y="3029797"/>
            <a:ext cx="1905000" cy="378565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tx1"/>
                </a:solidFill>
                <a:latin typeface="Calibri" pitchFamily="34" charset="0"/>
              </a:rPr>
              <a:t>Check for Errors</a:t>
            </a:r>
            <a:endParaRPr lang="en-US" sz="2000" b="1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38" name="TextBox 37"/>
          <p:cNvSpPr txBox="1"/>
          <p:nvPr/>
        </p:nvSpPr>
        <p:spPr bwMode="auto">
          <a:xfrm>
            <a:off x="1154112" y="4465637"/>
            <a:ext cx="1295400" cy="378565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tx1"/>
                </a:solidFill>
                <a:latin typeface="Calibri" pitchFamily="34" charset="0"/>
              </a:rPr>
              <a:t>Errors &lt; </a:t>
            </a:r>
            <a:r>
              <a:rPr lang="en-US" sz="2000" b="1" dirty="0" smtClean="0">
                <a:solidFill>
                  <a:srgbClr val="FF0000"/>
                </a:solidFill>
                <a:latin typeface="Calibri" pitchFamily="34" charset="0"/>
              </a:rPr>
              <a:t>N</a:t>
            </a:r>
            <a:endParaRPr lang="en-US" sz="2000" b="1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39" name="TextBox 38"/>
          <p:cNvSpPr txBox="1"/>
          <p:nvPr/>
        </p:nvSpPr>
        <p:spPr bwMode="auto">
          <a:xfrm>
            <a:off x="1001712" y="5915872"/>
            <a:ext cx="1676400" cy="378565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tx1"/>
                </a:solidFill>
                <a:latin typeface="Calibri" pitchFamily="34" charset="0"/>
              </a:rPr>
              <a:t>Scrub Line</a:t>
            </a:r>
            <a:endParaRPr lang="en-US" sz="2000" b="1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42" name="TextBox 41"/>
          <p:cNvSpPr txBox="1"/>
          <p:nvPr/>
        </p:nvSpPr>
        <p:spPr bwMode="auto">
          <a:xfrm>
            <a:off x="2906712" y="4237037"/>
            <a:ext cx="914400" cy="493084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tx1"/>
                </a:solidFill>
                <a:latin typeface="Calibri" pitchFamily="34" charset="0"/>
              </a:rPr>
              <a:t>True</a:t>
            </a:r>
            <a:endParaRPr lang="en-US" sz="28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43" name="TextBox 42"/>
          <p:cNvSpPr txBox="1"/>
          <p:nvPr/>
        </p:nvSpPr>
        <p:spPr bwMode="auto">
          <a:xfrm>
            <a:off x="1916112" y="5303837"/>
            <a:ext cx="914400" cy="493084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tx1"/>
                </a:solidFill>
                <a:latin typeface="Calibri" pitchFamily="34" charset="0"/>
              </a:rPr>
              <a:t>False</a:t>
            </a:r>
            <a:endParaRPr lang="en-US" sz="28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23" name="TextBox 22"/>
          <p:cNvSpPr txBox="1"/>
          <p:nvPr/>
        </p:nvSpPr>
        <p:spPr bwMode="auto">
          <a:xfrm>
            <a:off x="3059112" y="4618037"/>
            <a:ext cx="1905000" cy="893834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Calibri" pitchFamily="34" charset="0"/>
              </a:rPr>
              <a:t>After N cycles</a:t>
            </a:r>
            <a:endParaRPr lang="en-US" sz="2800" dirty="0">
              <a:solidFill>
                <a:schemeClr val="tx1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35954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 bwMode="auto">
        <a:noFill/>
        <a:ln w="25400" algn="ctr">
          <a:noFill/>
          <a:miter lim="800000"/>
          <a:headEnd/>
          <a:tailEnd/>
        </a:ln>
        <a:effectLst/>
      </a:spPr>
      <a:bodyPr>
        <a:spAutoFit/>
      </a:bodyPr>
      <a:lstStyle>
        <a:defPPr>
          <a:defRPr sz="2800" dirty="0">
            <a:solidFill>
              <a:schemeClr val="tx1"/>
            </a:solidFill>
            <a:latin typeface="Calibri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13212</TotalTime>
  <Words>972</Words>
  <Application>Microsoft Office PowerPoint</Application>
  <PresentationFormat>Custom</PresentationFormat>
  <Paragraphs>247</Paragraphs>
  <Slides>19</Slides>
  <Notes>16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Custom Design</vt:lpstr>
      <vt:lpstr>Handling Resistance Drift in Phase Change Memory - Device, Circuit, Architecture, and System Solutions</vt:lpstr>
      <vt:lpstr>Quick Summary</vt:lpstr>
      <vt:lpstr>Phase Change Memory - MLC</vt:lpstr>
      <vt:lpstr>What is Resistance Drift?</vt:lpstr>
      <vt:lpstr>Resistance Drift - Issues</vt:lpstr>
      <vt:lpstr>Resistance Drift - How it happens</vt:lpstr>
      <vt:lpstr>Resistance Drift Data</vt:lpstr>
      <vt:lpstr>Naïve Solution</vt:lpstr>
      <vt:lpstr>Architectural Solutions - LARDD</vt:lpstr>
      <vt:lpstr>Architectural Solutions -  Headroom</vt:lpstr>
      <vt:lpstr>Solutions Summary</vt:lpstr>
      <vt:lpstr>System Level Solutions</vt:lpstr>
      <vt:lpstr>Reducing Overheads with Circuit Level Solution</vt:lpstr>
      <vt:lpstr>Device Level Solution – Precise Write</vt:lpstr>
      <vt:lpstr>Device Level Solution – Precise Write</vt:lpstr>
      <vt:lpstr>Device Level Solution – Non Uniform Banding</vt:lpstr>
      <vt:lpstr>Solutions Summary</vt:lpstr>
      <vt:lpstr>Conclusions</vt:lpstr>
      <vt:lpstr>Thanks!!  www.cs.utah.edu/arch-research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Kshitij Sudan</dc:creator>
  <cp:lastModifiedBy>Manu</cp:lastModifiedBy>
  <cp:revision>2004</cp:revision>
  <cp:lastPrinted>1601-01-01T00:00:00Z</cp:lastPrinted>
  <dcterms:created xsi:type="dcterms:W3CDTF">2009-12-08T00:21:38Z</dcterms:created>
  <dcterms:modified xsi:type="dcterms:W3CDTF">2011-03-09T17:22:01Z</dcterms:modified>
</cp:coreProperties>
</file>